
<file path=[Content_Types].xml><?xml version="1.0" encoding="utf-8"?>
<Types xmlns="http://schemas.openxmlformats.org/package/2006/content-types">
  <Default Extension="emf" ContentType="image/x-emf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0"/>
  </p:notesMasterIdLst>
  <p:sldIdLst>
    <p:sldId id="469" r:id="rId2"/>
    <p:sldId id="996" r:id="rId3"/>
    <p:sldId id="1206" r:id="rId4"/>
    <p:sldId id="1235" r:id="rId5"/>
    <p:sldId id="1238" r:id="rId6"/>
    <p:sldId id="1154" r:id="rId7"/>
    <p:sldId id="1156" r:id="rId8"/>
    <p:sldId id="1179" r:id="rId9"/>
    <p:sldId id="1191" r:id="rId10"/>
    <p:sldId id="1192" r:id="rId11"/>
    <p:sldId id="1193" r:id="rId12"/>
    <p:sldId id="1194" r:id="rId13"/>
    <p:sldId id="1195" r:id="rId14"/>
    <p:sldId id="1183" r:id="rId15"/>
    <p:sldId id="1184" r:id="rId16"/>
    <p:sldId id="1185" r:id="rId17"/>
    <p:sldId id="1178" r:id="rId18"/>
    <p:sldId id="1203" r:id="rId19"/>
    <p:sldId id="1215" r:id="rId20"/>
    <p:sldId id="1216" r:id="rId21"/>
    <p:sldId id="1217" r:id="rId22"/>
    <p:sldId id="1218" r:id="rId23"/>
    <p:sldId id="1219" r:id="rId24"/>
    <p:sldId id="1205" r:id="rId25"/>
    <p:sldId id="1212" r:id="rId26"/>
    <p:sldId id="1236" r:id="rId27"/>
    <p:sldId id="1237" r:id="rId28"/>
    <p:sldId id="1210" r:id="rId29"/>
    <p:sldId id="1229" r:id="rId30"/>
    <p:sldId id="1234" r:id="rId31"/>
    <p:sldId id="1228" r:id="rId32"/>
    <p:sldId id="1222" r:id="rId33"/>
    <p:sldId id="1207" r:id="rId34"/>
    <p:sldId id="1208" r:id="rId35"/>
    <p:sldId id="1211" r:id="rId36"/>
    <p:sldId id="1214" r:id="rId37"/>
    <p:sldId id="1230" r:id="rId38"/>
    <p:sldId id="1221" r:id="rId39"/>
    <p:sldId id="1213" r:id="rId40"/>
    <p:sldId id="1224" r:id="rId41"/>
    <p:sldId id="1220" r:id="rId42"/>
    <p:sldId id="1231" r:id="rId43"/>
    <p:sldId id="1233" r:id="rId44"/>
    <p:sldId id="1232" r:id="rId45"/>
    <p:sldId id="1223" r:id="rId46"/>
    <p:sldId id="1225" r:id="rId47"/>
    <p:sldId id="1226" r:id="rId48"/>
    <p:sldId id="1227" r:id="rId49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158">
          <p15:clr>
            <a:srgbClr val="A4A3A4"/>
          </p15:clr>
        </p15:guide>
        <p15:guide id="2" pos="1106">
          <p15:clr>
            <a:srgbClr val="A4A3A4"/>
          </p15:clr>
        </p15:guide>
        <p15:guide id="3" orient="horz" pos="2199">
          <p15:clr>
            <a:srgbClr val="A4A3A4"/>
          </p15:clr>
        </p15:guide>
        <p15:guide id="4" pos="6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520"/>
    <a:srgbClr val="0C234B"/>
    <a:srgbClr val="BE0B34"/>
    <a:srgbClr val="D84C3F"/>
    <a:srgbClr val="75B667"/>
    <a:srgbClr val="333333"/>
    <a:srgbClr val="C8D9D8"/>
    <a:srgbClr val="6F868D"/>
    <a:srgbClr val="83B1E3"/>
    <a:srgbClr val="0686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46" autoAdjust="0"/>
    <p:restoredTop sz="95009" autoAdjust="0"/>
  </p:normalViewPr>
  <p:slideViewPr>
    <p:cSldViewPr snapToGrid="0">
      <p:cViewPr varScale="1">
        <p:scale>
          <a:sx n="154" d="100"/>
          <a:sy n="154" d="100"/>
        </p:scale>
        <p:origin x="192" y="448"/>
      </p:cViewPr>
      <p:guideLst>
        <p:guide orient="horz" pos="1158"/>
        <p:guide pos="1106"/>
        <p:guide orient="horz" pos="2199"/>
        <p:guide pos="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3684C-F081-544B-8C90-A5795DCABDF2}" type="datetimeFigureOut">
              <a:rPr lang="en-US" smtClean="0"/>
              <a:t>5/16/21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1DD33-2A06-9443-920E-9A8794B89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2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vega.github.io/vega-lite/docs/encoding.html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ega.github.io/vega-lite/docs/encoding.html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ega.github.io/vega-lite/docs/encoding.html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82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4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98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15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4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84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68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7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https://vega.github.io/vega-lite/docs/encoding.html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5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https://vega.github.io/vega-lite/docs/encoding.html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47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https://vega.github.io/vega-lite/docs/encoding.html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09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85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5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68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20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Cyclic: Rock, Paper, Scissors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40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70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05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80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1DD33-2A06-9443-920E-9A8794B892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69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53206"/>
            <a:ext cx="7772400" cy="11017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431336"/>
            <a:ext cx="6400800" cy="828662"/>
          </a:xfrm>
        </p:spPr>
        <p:txBody>
          <a:bodyPr/>
          <a:lstStyle>
            <a:lvl1pPr marL="0" indent="0" algn="ctr">
              <a:buNone/>
              <a:defRPr sz="2000" baseline="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Sample text or subtitle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48CD09-1EE7-8745-AB3C-21E7A359E5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46813" y="4015014"/>
            <a:ext cx="2256972" cy="1128486"/>
          </a:xfrm>
          <a:prstGeom prst="rect">
            <a:avLst/>
          </a:prstGeom>
        </p:spPr>
      </p:pic>
      <p:pic>
        <p:nvPicPr>
          <p:cNvPr id="7" name="Picture 6" descr="triangles_re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9" y="998277"/>
            <a:ext cx="606552" cy="8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3611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85291" y="0"/>
            <a:ext cx="7772400" cy="1103313"/>
          </a:xfrm>
        </p:spPr>
        <p:txBody>
          <a:bodyPr/>
          <a:lstStyle>
            <a:lvl1pPr>
              <a:defRPr sz="3200" baseline="0">
                <a:solidFill>
                  <a:srgbClr val="0C234B"/>
                </a:solidFill>
              </a:defRPr>
            </a:lvl1pPr>
          </a:lstStyle>
          <a:p>
            <a:r>
              <a:rPr lang="en-US" dirty="0"/>
              <a:t>SAMPLE HEADER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765443" y="1713986"/>
            <a:ext cx="3599264" cy="29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>
              <a:defRPr>
                <a:solidFill>
                  <a:srgbClr val="0C234B"/>
                </a:solidFill>
              </a:defRPr>
            </a:lvl1pPr>
            <a:lvl2pPr algn="l">
              <a:defRPr>
                <a:solidFill>
                  <a:srgbClr val="0C234B"/>
                </a:solidFill>
              </a:defRPr>
            </a:lvl2pPr>
            <a:lvl3pPr algn="l">
              <a:defRPr>
                <a:solidFill>
                  <a:srgbClr val="0C234B"/>
                </a:solidFill>
              </a:defRPr>
            </a:lvl3pPr>
            <a:lvl4pPr algn="l">
              <a:defRPr>
                <a:solidFill>
                  <a:srgbClr val="0C234B"/>
                </a:solidFill>
              </a:defRPr>
            </a:lvl4pPr>
            <a:lvl5pPr algn="l">
              <a:defRPr>
                <a:solidFill>
                  <a:srgbClr val="0C234B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3"/>
          </p:nvPr>
        </p:nvSpPr>
        <p:spPr>
          <a:xfrm>
            <a:off x="4723271" y="1713986"/>
            <a:ext cx="3599264" cy="29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>
              <a:defRPr>
                <a:solidFill>
                  <a:srgbClr val="0C234B"/>
                </a:solidFill>
              </a:defRPr>
            </a:lvl1pPr>
            <a:lvl2pPr algn="l">
              <a:defRPr>
                <a:solidFill>
                  <a:srgbClr val="0C234B"/>
                </a:solidFill>
              </a:defRPr>
            </a:lvl2pPr>
            <a:lvl3pPr algn="l">
              <a:defRPr>
                <a:solidFill>
                  <a:srgbClr val="0C234B"/>
                </a:solidFill>
              </a:defRPr>
            </a:lvl3pPr>
            <a:lvl4pPr algn="l">
              <a:defRPr>
                <a:solidFill>
                  <a:srgbClr val="0C234B"/>
                </a:solidFill>
              </a:defRPr>
            </a:lvl4pPr>
            <a:lvl5pPr algn="l">
              <a:defRPr>
                <a:solidFill>
                  <a:srgbClr val="0C234B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21682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291" y="0"/>
            <a:ext cx="7772400" cy="1103313"/>
          </a:xfrm>
        </p:spPr>
        <p:txBody>
          <a:bodyPr/>
          <a:lstStyle>
            <a:lvl1pPr>
              <a:defRPr sz="2000" baseline="0">
                <a:solidFill>
                  <a:srgbClr val="0C234B"/>
                </a:solidFill>
              </a:defRPr>
            </a:lvl1pPr>
          </a:lstStyle>
          <a:p>
            <a:r>
              <a:rPr lang="en-US" dirty="0"/>
              <a:t>SAMPLE HEADER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B17539-672D-2847-B799-9A2A8D95C7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950387" y="2157897"/>
            <a:ext cx="3845859" cy="1418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Sample Basic Paragraph.</a:t>
            </a:r>
            <a:r>
              <a:rPr lang="en-US" baseline="0" dirty="0"/>
              <a:t> </a:t>
            </a:r>
            <a:r>
              <a:rPr lang="en-US" dirty="0"/>
              <a:t>This is what the text would look</a:t>
            </a:r>
            <a:r>
              <a:rPr lang="en-US" baseline="0" dirty="0"/>
              <a:t> like in a paragraph. This is what the text would look like in a paragraph. This is what the text would look like.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930172" y="1817064"/>
            <a:ext cx="3845859" cy="35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solidFill>
                  <a:srgbClr val="AB0520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PARAGRAPH TITLE</a:t>
            </a:r>
          </a:p>
        </p:txBody>
      </p:sp>
    </p:spTree>
    <p:extLst>
      <p:ext uri="{BB962C8B-B14F-4D97-AF65-F5344CB8AC3E}">
        <p14:creationId xmlns:p14="http://schemas.microsoft.com/office/powerpoint/2010/main" val="138943631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aragrap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85291" y="0"/>
            <a:ext cx="7772400" cy="1103313"/>
          </a:xfrm>
        </p:spPr>
        <p:txBody>
          <a:bodyPr/>
          <a:lstStyle>
            <a:lvl1pPr>
              <a:defRPr sz="2000" baseline="0">
                <a:solidFill>
                  <a:srgbClr val="0C234B"/>
                </a:solidFill>
              </a:defRPr>
            </a:lvl1pPr>
          </a:lstStyle>
          <a:p>
            <a:r>
              <a:rPr lang="en-US" dirty="0"/>
              <a:t>SAMPLE HEADER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987377" y="1664663"/>
            <a:ext cx="3377331" cy="292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Sample Basic Paragraph.</a:t>
            </a:r>
            <a:r>
              <a:rPr lang="en-US" baseline="0" dirty="0"/>
              <a:t> </a:t>
            </a:r>
            <a:r>
              <a:rPr lang="en-US" dirty="0"/>
              <a:t>This is what the text would look</a:t>
            </a:r>
            <a:r>
              <a:rPr lang="en-US" baseline="0" dirty="0"/>
              <a:t> like in a paragraph. This is what the text would look like in a paragraph. This is what the text would look like.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idx="13" hasCustomPrompt="1"/>
          </p:nvPr>
        </p:nvSpPr>
        <p:spPr>
          <a:xfrm>
            <a:off x="4772589" y="1664663"/>
            <a:ext cx="3377331" cy="292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Sample Basic Paragraph.</a:t>
            </a:r>
            <a:r>
              <a:rPr lang="en-US" baseline="0" dirty="0"/>
              <a:t> </a:t>
            </a:r>
            <a:r>
              <a:rPr lang="en-US" dirty="0"/>
              <a:t>This is what the text would look</a:t>
            </a:r>
            <a:r>
              <a:rPr lang="en-US" baseline="0" dirty="0"/>
              <a:t> like in a paragraph. This is what the text would look like in a paragraph. This is what the text would look like.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9315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291" y="0"/>
            <a:ext cx="7772400" cy="1103313"/>
          </a:xfrm>
        </p:spPr>
        <p:txBody>
          <a:bodyPr/>
          <a:lstStyle>
            <a:lvl1pPr>
              <a:defRPr sz="2000" baseline="0">
                <a:solidFill>
                  <a:srgbClr val="0C234B"/>
                </a:solidFill>
              </a:defRPr>
            </a:lvl1pPr>
          </a:lstStyle>
          <a:p>
            <a:r>
              <a:rPr lang="en-US" dirty="0"/>
              <a:t>SAMPLE HEADER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B17539-672D-2847-B799-9A2A8D95C7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 bwMode="auto">
          <a:xfrm>
            <a:off x="4641547" y="1350987"/>
            <a:ext cx="3291626" cy="207959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ts val="800"/>
              </a:spcBef>
              <a:spcAft>
                <a:spcPct val="0"/>
              </a:spcAft>
              <a:buNone/>
              <a:defRPr sz="2000" baseline="0">
                <a:solidFill>
                  <a:srgbClr val="FFFFFF"/>
                </a:solidFill>
                <a:latin typeface="+mn-lt"/>
                <a:ea typeface="+mn-ea"/>
                <a:cs typeface="Times New Roman"/>
                <a:sym typeface="Calibri" charset="0"/>
              </a:defRPr>
            </a:lvl1pPr>
            <a:lvl2pPr marL="457200" indent="0" algn="ctr" rtl="0" eaLnBrk="0" fontAlgn="base" hangingPunct="0">
              <a:spcBef>
                <a:spcPts val="700"/>
              </a:spcBef>
              <a:spcAft>
                <a:spcPct val="0"/>
              </a:spcAft>
              <a:buNone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 charset="0"/>
              </a:defRPr>
            </a:lvl2pPr>
            <a:lvl3pPr marL="914400" indent="0" algn="ctr" rtl="0" eaLnBrk="0" fontAlgn="base" hangingPunct="0">
              <a:spcBef>
                <a:spcPts val="600"/>
              </a:spcBef>
              <a:spcAft>
                <a:spcPct val="0"/>
              </a:spcAft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 charset="0"/>
              </a:defRPr>
            </a:lvl3pPr>
            <a:lvl4pPr marL="1371600" indent="0" algn="ctr" rtl="0" eaLnBrk="0" fontAlgn="base" hangingPunct="0">
              <a:spcBef>
                <a:spcPts val="500"/>
              </a:spcBef>
              <a:spcAft>
                <a:spcPct val="0"/>
              </a:spcAft>
              <a:buNone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 charset="0"/>
              </a:defRPr>
            </a:lvl4pPr>
            <a:lvl5pPr marL="1828800" indent="0" algn="ctr" rtl="0" eaLnBrk="0" fontAlgn="base" hangingPunct="0">
              <a:spcBef>
                <a:spcPts val="500"/>
              </a:spcBef>
              <a:spcAft>
                <a:spcPct val="0"/>
              </a:spcAft>
              <a:buNone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 charset="0"/>
              </a:defRPr>
            </a:lvl5pPr>
            <a:lvl6pPr marL="2286000" indent="0" algn="ctr" rtl="0" fontAlgn="base">
              <a:spcBef>
                <a:spcPts val="500"/>
              </a:spcBef>
              <a:spcAft>
                <a:spcPct val="0"/>
              </a:spcAft>
              <a:buNone/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6pPr>
            <a:lvl7pPr marL="2743200" indent="0" algn="ctr" rtl="0" fontAlgn="base">
              <a:spcBef>
                <a:spcPts val="500"/>
              </a:spcBef>
              <a:spcAft>
                <a:spcPct val="0"/>
              </a:spcAft>
              <a:buNone/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7pPr>
            <a:lvl8pPr marL="3200400" indent="0" algn="ctr" rtl="0" fontAlgn="base">
              <a:spcBef>
                <a:spcPts val="500"/>
              </a:spcBef>
              <a:spcAft>
                <a:spcPct val="0"/>
              </a:spcAft>
              <a:buNone/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8pPr>
            <a:lvl9pPr marL="3657600" indent="0" algn="ctr" rtl="0" fontAlgn="base">
              <a:spcBef>
                <a:spcPts val="500"/>
              </a:spcBef>
              <a:spcAft>
                <a:spcPct val="0"/>
              </a:spcAft>
              <a:buNone/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209963" y="1575377"/>
            <a:ext cx="6467763" cy="131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94416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8789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4297179"/>
            <a:ext cx="5486400" cy="400870"/>
          </a:xfrm>
        </p:spPr>
        <p:txBody>
          <a:bodyPr/>
          <a:lstStyle>
            <a:lvl1pPr marL="0" indent="0">
              <a:buNone/>
              <a:defRPr sz="1200">
                <a:solidFill>
                  <a:srgbClr val="6F868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IMAGE CAPTION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85291" y="0"/>
            <a:ext cx="7772400" cy="1103313"/>
          </a:xfrm>
        </p:spPr>
        <p:txBody>
          <a:bodyPr/>
          <a:lstStyle>
            <a:lvl1pPr>
              <a:defRPr sz="2000" baseline="0">
                <a:solidFill>
                  <a:srgbClr val="0C234B"/>
                </a:solidFill>
              </a:defRPr>
            </a:lvl1pPr>
          </a:lstStyle>
          <a:p>
            <a:r>
              <a:rPr lang="en-US" dirty="0"/>
              <a:t>SAMPLE HEADER</a:t>
            </a:r>
          </a:p>
        </p:txBody>
      </p:sp>
    </p:spTree>
    <p:extLst>
      <p:ext uri="{BB962C8B-B14F-4D97-AF65-F5344CB8AC3E}">
        <p14:creationId xmlns:p14="http://schemas.microsoft.com/office/powerpoint/2010/main" val="186557126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lign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291" y="0"/>
            <a:ext cx="7772400" cy="1103313"/>
          </a:xfrm>
        </p:spPr>
        <p:txBody>
          <a:bodyPr/>
          <a:lstStyle>
            <a:lvl1pPr algn="ctr">
              <a:defRPr sz="2000" baseline="0">
                <a:solidFill>
                  <a:srgbClr val="0C234B"/>
                </a:solidFill>
              </a:defRPr>
            </a:lvl1pPr>
          </a:lstStyle>
          <a:p>
            <a:r>
              <a:rPr lang="en-US" dirty="0"/>
              <a:t>SAMPLE HEADER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B17539-672D-2847-B799-9A2A8D95C7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679135" y="1109775"/>
            <a:ext cx="2255330" cy="221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Sample Basic Paragraph.</a:t>
            </a:r>
            <a:r>
              <a:rPr lang="en-US" baseline="0" dirty="0"/>
              <a:t> </a:t>
            </a:r>
            <a:r>
              <a:rPr lang="en-US" dirty="0"/>
              <a:t>This is what the text would look</a:t>
            </a:r>
            <a:r>
              <a:rPr lang="en-US" baseline="0" dirty="0"/>
              <a:t> like in a paragraph. This is what the text would look like in a paragraph. This is what the text would look like.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/>
          </p:nvPr>
        </p:nvSpPr>
        <p:spPr>
          <a:xfrm>
            <a:off x="3049915" y="118789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049915" y="4297179"/>
            <a:ext cx="5486400" cy="400870"/>
          </a:xfrm>
        </p:spPr>
        <p:txBody>
          <a:bodyPr/>
          <a:lstStyle>
            <a:lvl1pPr marL="0" indent="0">
              <a:buNone/>
              <a:defRPr sz="1200">
                <a:solidFill>
                  <a:srgbClr val="6F868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154986298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3B0AC-9194-3147-91C1-7FC7FBA87A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21302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97025"/>
            <a:ext cx="7772400" cy="11033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alibri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1600" y="2914650"/>
            <a:ext cx="6400800" cy="195603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alibri" charset="0"/>
              </a:rPr>
              <a:t>Click to edit Master text styles</a:t>
            </a:r>
          </a:p>
          <a:p>
            <a:pPr lvl="1"/>
            <a:r>
              <a:rPr lang="en-US" dirty="0">
                <a:sym typeface="Calibri" charset="0"/>
              </a:rPr>
              <a:t>Second level</a:t>
            </a:r>
          </a:p>
          <a:p>
            <a:pPr lvl="2"/>
            <a:r>
              <a:rPr lang="en-US" dirty="0">
                <a:sym typeface="Calibri" charset="0"/>
              </a:rPr>
              <a:t>Third level</a:t>
            </a:r>
          </a:p>
          <a:p>
            <a:pPr lvl="3"/>
            <a:r>
              <a:rPr lang="en-US" dirty="0">
                <a:sym typeface="Calibri" charset="0"/>
              </a:rPr>
              <a:t>Fourth level</a:t>
            </a:r>
          </a:p>
          <a:p>
            <a:pPr lvl="4"/>
            <a:r>
              <a:rPr lang="en-US" dirty="0">
                <a:sym typeface="Calibri" charset="0"/>
              </a:rPr>
              <a:t>Fifth level</a:t>
            </a:r>
          </a:p>
        </p:txBody>
      </p:sp>
      <p:pic>
        <p:nvPicPr>
          <p:cNvPr id="8" name="Picture 7" descr="triangle_page#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18" y="4825556"/>
            <a:ext cx="575518" cy="317944"/>
          </a:xfrm>
          <a:prstGeom prst="rect">
            <a:avLst/>
          </a:prstGeom>
        </p:spPr>
      </p:pic>
      <p:sp>
        <p:nvSpPr>
          <p:cNvPr id="1027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FFFFFF"/>
                </a:solidFill>
                <a:latin typeface="+mn-lt"/>
                <a:ea typeface="ＭＳ Ｐゴシック" charset="0"/>
                <a:cs typeface="Calibri" charset="0"/>
                <a:sym typeface="Calibri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9B76813-089B-5346-A50D-90CF445FC7A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77" r:id="rId3"/>
    <p:sldLayoutId id="2147483687" r:id="rId4"/>
    <p:sldLayoutId id="2147483678" r:id="rId5"/>
    <p:sldLayoutId id="2147483692" r:id="rId6"/>
    <p:sldLayoutId id="2147483709" r:id="rId7"/>
    <p:sldLayoutId id="2147483708" r:id="rId8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i="0">
          <a:solidFill>
            <a:srgbClr val="0C234B"/>
          </a:solidFill>
          <a:latin typeface="Verdana"/>
          <a:ea typeface="+mj-ea"/>
          <a:cs typeface="+mj-cs"/>
          <a:sym typeface="Calibri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9pPr>
    </p:titleStyle>
    <p:bodyStyle>
      <a:lvl1pPr marL="342900" indent="-342900" algn="ctr" rtl="0" eaLnBrk="0" fontAlgn="base" hangingPunct="0">
        <a:spcBef>
          <a:spcPts val="800"/>
        </a:spcBef>
        <a:spcAft>
          <a:spcPct val="0"/>
        </a:spcAft>
        <a:buClr>
          <a:srgbClr val="BE0B34"/>
        </a:buClr>
        <a:buFont typeface="Arial"/>
        <a:buChar char="•"/>
        <a:defRPr sz="2000">
          <a:solidFill>
            <a:srgbClr val="0C234B"/>
          </a:solidFill>
          <a:latin typeface="Verdana"/>
          <a:ea typeface="+mn-ea"/>
          <a:cs typeface="Verdana"/>
          <a:sym typeface="Calibri" charset="0"/>
        </a:defRPr>
      </a:lvl1pPr>
      <a:lvl2pPr marL="704850" indent="-285750" algn="ctr" rtl="0" eaLnBrk="0" fontAlgn="base" hangingPunct="0">
        <a:spcBef>
          <a:spcPts val="700"/>
        </a:spcBef>
        <a:spcAft>
          <a:spcPct val="0"/>
        </a:spcAft>
        <a:buClr>
          <a:srgbClr val="BE0B34"/>
        </a:buClr>
        <a:buFont typeface="Arial"/>
        <a:buChar char="•"/>
        <a:defRPr sz="1600">
          <a:solidFill>
            <a:srgbClr val="0C234B"/>
          </a:solidFill>
          <a:latin typeface="Verdana"/>
          <a:ea typeface="+mn-ea"/>
          <a:cs typeface="Verdana"/>
          <a:sym typeface="Calibri" charset="0"/>
        </a:defRPr>
      </a:lvl2pPr>
      <a:lvl3pPr marL="1047750" indent="-171450" algn="ctr" rtl="0" eaLnBrk="0" fontAlgn="base" hangingPunct="0">
        <a:spcBef>
          <a:spcPts val="600"/>
        </a:spcBef>
        <a:spcAft>
          <a:spcPct val="0"/>
        </a:spcAft>
        <a:buClr>
          <a:srgbClr val="BE0B34"/>
        </a:buClr>
        <a:buFont typeface="Arial"/>
        <a:buChar char="•"/>
        <a:defRPr sz="1200">
          <a:solidFill>
            <a:srgbClr val="0C234B"/>
          </a:solidFill>
          <a:latin typeface="Verdana"/>
          <a:ea typeface="+mn-ea"/>
          <a:cs typeface="Verdana"/>
          <a:sym typeface="Calibri" charset="0"/>
        </a:defRPr>
      </a:lvl3pPr>
      <a:lvl4pPr marL="1504950" indent="-171450" algn="ctr" rtl="0" eaLnBrk="0" fontAlgn="base" hangingPunct="0">
        <a:spcBef>
          <a:spcPts val="500"/>
        </a:spcBef>
        <a:spcAft>
          <a:spcPct val="0"/>
        </a:spcAft>
        <a:buClr>
          <a:srgbClr val="BE0B34"/>
        </a:buClr>
        <a:buFont typeface="Arial"/>
        <a:buChar char="•"/>
        <a:defRPr sz="1200">
          <a:solidFill>
            <a:srgbClr val="0C234B"/>
          </a:solidFill>
          <a:latin typeface="Verdana"/>
          <a:ea typeface="+mn-ea"/>
          <a:cs typeface="Verdana"/>
          <a:sym typeface="Calibri" charset="0"/>
        </a:defRPr>
      </a:lvl4pPr>
      <a:lvl5pPr marL="1962150" indent="-171450" algn="ctr" rtl="0" eaLnBrk="0" fontAlgn="base" hangingPunct="0">
        <a:spcBef>
          <a:spcPts val="500"/>
        </a:spcBef>
        <a:spcAft>
          <a:spcPct val="0"/>
        </a:spcAft>
        <a:buClr>
          <a:srgbClr val="BE0B34"/>
        </a:buClr>
        <a:buFont typeface="Arial"/>
        <a:buChar char="•"/>
        <a:defRPr sz="1200">
          <a:solidFill>
            <a:srgbClr val="0C234B"/>
          </a:solidFill>
          <a:latin typeface="Verdana"/>
          <a:ea typeface="+mn-ea"/>
          <a:cs typeface="Verdana"/>
          <a:sym typeface="Calibri" charset="0"/>
        </a:defRPr>
      </a:lvl5pPr>
      <a:lvl6pPr marL="2247900" algn="ctr" rtl="0" fontAlgn="base">
        <a:spcBef>
          <a:spcPts val="500"/>
        </a:spcBef>
        <a:spcAft>
          <a:spcPct val="0"/>
        </a:spcAft>
        <a:defRPr sz="2000">
          <a:solidFill>
            <a:srgbClr val="878787"/>
          </a:solidFill>
          <a:latin typeface="+mn-lt"/>
          <a:ea typeface="+mn-ea"/>
          <a:cs typeface="+mn-cs"/>
          <a:sym typeface="Calibri" charset="0"/>
        </a:defRPr>
      </a:lvl6pPr>
      <a:lvl7pPr marL="2705100" algn="ctr" rtl="0" fontAlgn="base">
        <a:spcBef>
          <a:spcPts val="500"/>
        </a:spcBef>
        <a:spcAft>
          <a:spcPct val="0"/>
        </a:spcAft>
        <a:defRPr sz="2000">
          <a:solidFill>
            <a:srgbClr val="878787"/>
          </a:solidFill>
          <a:latin typeface="+mn-lt"/>
          <a:ea typeface="+mn-ea"/>
          <a:cs typeface="+mn-cs"/>
          <a:sym typeface="Calibri" charset="0"/>
        </a:defRPr>
      </a:lvl7pPr>
      <a:lvl8pPr marL="3162300" algn="ctr" rtl="0" fontAlgn="base">
        <a:spcBef>
          <a:spcPts val="500"/>
        </a:spcBef>
        <a:spcAft>
          <a:spcPct val="0"/>
        </a:spcAft>
        <a:defRPr sz="2000">
          <a:solidFill>
            <a:srgbClr val="878787"/>
          </a:solidFill>
          <a:latin typeface="+mn-lt"/>
          <a:ea typeface="+mn-ea"/>
          <a:cs typeface="+mn-cs"/>
          <a:sym typeface="Calibri" charset="0"/>
        </a:defRPr>
      </a:lvl8pPr>
      <a:lvl9pPr marL="3619500" algn="ctr" rtl="0" fontAlgn="base">
        <a:spcBef>
          <a:spcPts val="500"/>
        </a:spcBef>
        <a:spcAft>
          <a:spcPct val="0"/>
        </a:spcAft>
        <a:defRPr sz="2000">
          <a:solidFill>
            <a:srgbClr val="878787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vega.github.io/vega-lite/docs/encoding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sf.gov/awardsearch/showAward?AWD_ID=184457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1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599998" y="1"/>
            <a:ext cx="8441813" cy="83557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r"/>
            <a:r>
              <a:rPr lang="en-US" sz="3000" dirty="0" err="1"/>
              <a:t>ResBaz</a:t>
            </a:r>
            <a:r>
              <a:rPr lang="en-US" sz="3000" dirty="0"/>
              <a:t> Data Visualization Workshop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252248" y="417787"/>
            <a:ext cx="2110875" cy="11017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2400" dirty="0">
                <a:solidFill>
                  <a:srgbClr val="BE0B34"/>
                </a:solidFill>
              </a:rPr>
              <a:t>Agenda: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695DCA-3D48-6040-8BBE-5EFF02DFA329}"/>
              </a:ext>
            </a:extLst>
          </p:cNvPr>
          <p:cNvSpPr txBox="1"/>
          <p:nvPr/>
        </p:nvSpPr>
        <p:spPr bwMode="auto">
          <a:xfrm>
            <a:off x="252248" y="1153627"/>
            <a:ext cx="8071944" cy="139967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C23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Vis basics &amp; terminology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23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Web Charting with Vega-Lite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C23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Free experimentation time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48CB029-4493-FF46-AEE0-5EEB7091AF73}"/>
              </a:ext>
            </a:extLst>
          </p:cNvPr>
          <p:cNvSpPr txBox="1">
            <a:spLocks/>
          </p:cNvSpPr>
          <p:nvPr/>
        </p:nvSpPr>
        <p:spPr bwMode="auto">
          <a:xfrm>
            <a:off x="252248" y="2416556"/>
            <a:ext cx="5596759" cy="11017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2400" dirty="0">
                <a:solidFill>
                  <a:srgbClr val="BE0B34"/>
                </a:solidFill>
              </a:rPr>
              <a:t>Template/Data for Code-Along: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70F8378-D352-054E-B4C9-1933389828BC}"/>
              </a:ext>
            </a:extLst>
          </p:cNvPr>
          <p:cNvSpPr txBox="1">
            <a:spLocks/>
          </p:cNvSpPr>
          <p:nvPr/>
        </p:nvSpPr>
        <p:spPr bwMode="auto">
          <a:xfrm>
            <a:off x="252247" y="3366364"/>
            <a:ext cx="5596759" cy="11017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2400" dirty="0">
                <a:solidFill>
                  <a:srgbClr val="BE0B34"/>
                </a:solidFill>
              </a:rPr>
              <a:t>Pre-Survey (Google Form):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301F04-F052-BC4F-A86A-FDF01FDA970D}"/>
              </a:ext>
            </a:extLst>
          </p:cNvPr>
          <p:cNvSpPr txBox="1"/>
          <p:nvPr/>
        </p:nvSpPr>
        <p:spPr bwMode="auto">
          <a:xfrm>
            <a:off x="279417" y="4089702"/>
            <a:ext cx="5112390" cy="48327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https://</a:t>
            </a:r>
            <a:r>
              <a:rPr lang="en-US" sz="2000" dirty="0" err="1"/>
              <a:t>tinyurl.com</a:t>
            </a:r>
            <a:r>
              <a:rPr lang="en-US" sz="2000" dirty="0"/>
              <a:t>/</a:t>
            </a:r>
            <a:r>
              <a:rPr lang="en-US" sz="2000" dirty="0" err="1"/>
              <a:t>VisWorkshopPreSurvey</a:t>
            </a:r>
            <a:endParaRPr lang="en-US" sz="2000" b="0" i="0" dirty="0">
              <a:solidFill>
                <a:srgbClr val="0C23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4021E9-7083-684B-8AA9-9442B0ED958D}"/>
              </a:ext>
            </a:extLst>
          </p:cNvPr>
          <p:cNvSpPr txBox="1"/>
          <p:nvPr/>
        </p:nvSpPr>
        <p:spPr bwMode="auto">
          <a:xfrm>
            <a:off x="234776" y="3043270"/>
            <a:ext cx="5112390" cy="48327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https://</a:t>
            </a:r>
            <a:r>
              <a:rPr lang="en-US" sz="2000" dirty="0" err="1"/>
              <a:t>bit.ly</a:t>
            </a:r>
            <a:r>
              <a:rPr lang="en-US" sz="2000" dirty="0"/>
              <a:t>/</a:t>
            </a:r>
            <a:r>
              <a:rPr lang="en-US" sz="2000" dirty="0" err="1"/>
              <a:t>ResBazVisWorkshop</a:t>
            </a:r>
            <a:endParaRPr lang="en-US" sz="2000" b="0" i="0" dirty="0">
              <a:solidFill>
                <a:srgbClr val="0C23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tooltipmovie" descr="tooltipmovie">
            <a:hlinkClick r:id="" action="ppaction://media"/>
            <a:extLst>
              <a:ext uri="{FF2B5EF4-FFF2-40B4-BE49-F238E27FC236}">
                <a16:creationId xmlns:a16="http://schemas.microsoft.com/office/drawing/2014/main" id="{DFE727C4-1D73-7141-AB63-F26789D65A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26019" y="1348142"/>
            <a:ext cx="3250547" cy="323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97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76300"/>
          </a:xfrm>
        </p:spPr>
        <p:txBody>
          <a:bodyPr/>
          <a:lstStyle/>
          <a:p>
            <a:r>
              <a:rPr lang="en-US" sz="2800" dirty="0"/>
              <a:t>What operations can you do?</a:t>
            </a:r>
          </a:p>
        </p:txBody>
      </p:sp>
      <p:sp>
        <p:nvSpPr>
          <p:cNvPr id="10" name="Shape 79"/>
          <p:cNvSpPr txBox="1"/>
          <p:nvPr/>
        </p:nvSpPr>
        <p:spPr>
          <a:xfrm>
            <a:off x="6381411" y="1930400"/>
            <a:ext cx="2508842" cy="26981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1800" i="1" dirty="0"/>
              <a:t>Compare: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-US" sz="1800" dirty="0"/>
              <a:t>  =, </a:t>
            </a:r>
            <a:r>
              <a:rPr lang="en-US" sz="1800" dirty="0">
                <a:latin typeface="ＭＳ ゴシック"/>
                <a:ea typeface="ＭＳ ゴシック"/>
                <a:cs typeface="ＭＳ ゴシック"/>
              </a:rPr>
              <a:t>≠</a:t>
            </a:r>
            <a:endParaRPr lang="en" sz="1800" dirty="0"/>
          </a:p>
        </p:txBody>
      </p:sp>
      <p:pic>
        <p:nvPicPr>
          <p:cNvPr id="9" name="Picture 8" descr="fig2.1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6" t="13448" r="12121" b="59655"/>
          <a:stretch/>
        </p:blipFill>
        <p:spPr>
          <a:xfrm>
            <a:off x="6381230" y="930130"/>
            <a:ext cx="2194560" cy="873346"/>
          </a:xfrm>
          <a:prstGeom prst="rect">
            <a:avLst/>
          </a:prstGeom>
        </p:spPr>
      </p:pic>
      <p:pic>
        <p:nvPicPr>
          <p:cNvPr id="13" name="Picture 12" descr="fig2.1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6" t="54828" r="12121" b="16207"/>
          <a:stretch/>
        </p:blipFill>
        <p:spPr>
          <a:xfrm>
            <a:off x="3244330" y="828530"/>
            <a:ext cx="2743200" cy="1175657"/>
          </a:xfrm>
          <a:prstGeom prst="rect">
            <a:avLst/>
          </a:prstGeom>
        </p:spPr>
      </p:pic>
      <p:pic>
        <p:nvPicPr>
          <p:cNvPr id="14" name="Picture 13" descr="fig2.1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6" t="81725" r="12121" b="-1"/>
          <a:stretch/>
        </p:blipFill>
        <p:spPr>
          <a:xfrm>
            <a:off x="196330" y="739630"/>
            <a:ext cx="2743200" cy="741784"/>
          </a:xfrm>
          <a:prstGeom prst="rect">
            <a:avLst/>
          </a:prstGeom>
        </p:spPr>
      </p:pic>
      <p:sp>
        <p:nvSpPr>
          <p:cNvPr id="15" name="Shape 79"/>
          <p:cNvSpPr txBox="1"/>
          <p:nvPr/>
        </p:nvSpPr>
        <p:spPr>
          <a:xfrm>
            <a:off x="3450929" y="1930400"/>
            <a:ext cx="2508842" cy="26981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1800" i="1" dirty="0"/>
              <a:t>Compare: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-US" sz="1800" dirty="0"/>
              <a:t>  =, </a:t>
            </a:r>
            <a:r>
              <a:rPr lang="en-US" sz="1800" dirty="0">
                <a:latin typeface="ＭＳ ゴシック"/>
                <a:ea typeface="ＭＳ ゴシック"/>
                <a:cs typeface="ＭＳ ゴシック"/>
              </a:rPr>
              <a:t>≠,&lt;, &gt;</a:t>
            </a:r>
            <a:endParaRPr lang="en" sz="1800" dirty="0"/>
          </a:p>
        </p:txBody>
      </p:sp>
      <p:sp>
        <p:nvSpPr>
          <p:cNvPr id="16" name="Shape 79"/>
          <p:cNvSpPr txBox="1"/>
          <p:nvPr/>
        </p:nvSpPr>
        <p:spPr>
          <a:xfrm>
            <a:off x="584390" y="1930400"/>
            <a:ext cx="2508842" cy="26981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1800" i="1" dirty="0"/>
              <a:t>Compare: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-US" sz="1800" dirty="0"/>
              <a:t>  =, </a:t>
            </a:r>
            <a:r>
              <a:rPr lang="en-US" sz="1800" dirty="0">
                <a:latin typeface="ＭＳ ゴシック"/>
                <a:ea typeface="ＭＳ ゴシック"/>
                <a:cs typeface="ＭＳ ゴシック"/>
              </a:rPr>
              <a:t>≠,&lt;, &gt;, +, -</a:t>
            </a:r>
          </a:p>
          <a:p>
            <a:pPr lvl="0" algn="l" rtl="0">
              <a:spcBef>
                <a:spcPts val="0"/>
              </a:spcBef>
              <a:buNone/>
            </a:pPr>
            <a:endParaRPr lang="en-US" sz="1800" dirty="0">
              <a:latin typeface="ＭＳ ゴシック"/>
              <a:ea typeface="ＭＳ ゴシック"/>
              <a:cs typeface="ＭＳ ゴシック"/>
            </a:endParaRPr>
          </a:p>
          <a:p>
            <a:pPr algn="l">
              <a:spcBef>
                <a:spcPts val="0"/>
              </a:spcBef>
            </a:pPr>
            <a:r>
              <a:rPr lang="en-US" sz="1800" i="1" dirty="0"/>
              <a:t>Ratio Only:</a:t>
            </a:r>
          </a:p>
          <a:p>
            <a:pPr algn="l">
              <a:spcBef>
                <a:spcPts val="0"/>
              </a:spcBef>
            </a:pPr>
            <a:r>
              <a:rPr lang="en-US" sz="1800" i="1" dirty="0"/>
              <a:t>×, ÷, ratios, proportions</a:t>
            </a:r>
          </a:p>
          <a:p>
            <a:pPr algn="l">
              <a:spcBef>
                <a:spcPts val="0"/>
              </a:spcBef>
            </a:pPr>
            <a:endParaRPr lang="en-US" sz="1800" i="1" dirty="0"/>
          </a:p>
          <a:p>
            <a:pPr lvl="0" algn="l" rtl="0">
              <a:spcBef>
                <a:spcPts val="0"/>
              </a:spcBef>
              <a:buNone/>
            </a:pPr>
            <a:endParaRPr lang="en" sz="180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0" y="4881890"/>
            <a:ext cx="42164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solidFill>
                  <a:srgbClr val="0C234B"/>
                </a:solidFill>
                <a:latin typeface="+mn-lt"/>
              </a:rPr>
              <a:t>Images from </a:t>
            </a:r>
            <a:r>
              <a:rPr lang="en-US" sz="1200" dirty="0" err="1">
                <a:solidFill>
                  <a:srgbClr val="0C234B"/>
                </a:solidFill>
                <a:latin typeface="+mn-lt"/>
              </a:rPr>
              <a:t>Munzner</a:t>
            </a:r>
            <a:r>
              <a:rPr lang="en-US" sz="1200" dirty="0">
                <a:solidFill>
                  <a:srgbClr val="0C234B"/>
                </a:solidFill>
                <a:latin typeface="+mn-lt"/>
              </a:rPr>
              <a:t>, Visualization Analysis and Design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68199A9-D8B1-194E-AAB7-D84279304A8E}"/>
              </a:ext>
            </a:extLst>
          </p:cNvPr>
          <p:cNvSpPr txBox="1">
            <a:spLocks/>
          </p:cNvSpPr>
          <p:nvPr/>
        </p:nvSpPr>
        <p:spPr bwMode="auto">
          <a:xfrm>
            <a:off x="6698483" y="883906"/>
            <a:ext cx="1073917" cy="3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20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1pPr>
            <a:lvl2pPr marL="704850" indent="-28575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6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2pPr>
            <a:lvl3pPr marL="1047750" indent="-1714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3pPr>
            <a:lvl4pPr marL="1504950" indent="-1714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4pPr>
            <a:lvl5pPr marL="1962150" indent="-1714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5pPr>
            <a:lvl6pPr marL="22479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6pPr>
            <a:lvl7pPr marL="27051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7pPr>
            <a:lvl8pPr marL="31623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8pPr>
            <a:lvl9pPr marL="36195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i="1" kern="0" dirty="0">
                <a:solidFill>
                  <a:schemeClr val="bg2">
                    <a:lumMod val="50000"/>
                  </a:schemeClr>
                </a:solidFill>
              </a:rPr>
              <a:t>Nominal</a:t>
            </a:r>
          </a:p>
        </p:txBody>
      </p:sp>
    </p:spTree>
    <p:extLst>
      <p:ext uri="{BB962C8B-B14F-4D97-AF65-F5344CB8AC3E}">
        <p14:creationId xmlns:p14="http://schemas.microsoft.com/office/powerpoint/2010/main" val="328169432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11</a:t>
            </a:fld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14148"/>
          </a:xfrm>
        </p:spPr>
        <p:txBody>
          <a:bodyPr/>
          <a:lstStyle/>
          <a:p>
            <a:r>
              <a:rPr lang="en-US" sz="2800" dirty="0"/>
              <a:t>Quantitative, Ordinal, or Nominal?</a:t>
            </a:r>
          </a:p>
        </p:txBody>
      </p:sp>
      <p:pic>
        <p:nvPicPr>
          <p:cNvPr id="10" name="Shape 162"/>
          <p:cNvPicPr preferRelativeResize="0"/>
          <p:nvPr/>
        </p:nvPicPr>
        <p:blipFill rotWithShape="1">
          <a:blip r:embed="rId3">
            <a:alphaModFix/>
          </a:blip>
          <a:srcRect b="17940"/>
          <a:stretch/>
        </p:blipFill>
        <p:spPr>
          <a:xfrm>
            <a:off x="848381" y="581006"/>
            <a:ext cx="7464095" cy="45624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388189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z="2550" smtClean="0"/>
              <a:t>12</a:t>
            </a:fld>
            <a:endParaRPr lang="en-US" sz="255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14148"/>
          </a:xfrm>
        </p:spPr>
        <p:txBody>
          <a:bodyPr/>
          <a:lstStyle/>
          <a:p>
            <a:r>
              <a:rPr lang="en-US" sz="2550" dirty="0"/>
              <a:t>Quantitative, Ordinal, or Nominal?</a:t>
            </a:r>
          </a:p>
        </p:txBody>
      </p:sp>
      <p:pic>
        <p:nvPicPr>
          <p:cNvPr id="3" name="Picture 2" descr="Screen Shot 2018-08-26 at 9.58.0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30"/>
          <a:stretch/>
        </p:blipFill>
        <p:spPr>
          <a:xfrm>
            <a:off x="854785" y="571500"/>
            <a:ext cx="7388222" cy="457200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960383E8-A15E-C44A-B1A8-0A63CF85A279}"/>
              </a:ext>
            </a:extLst>
          </p:cNvPr>
          <p:cNvSpPr txBox="1">
            <a:spLocks/>
          </p:cNvSpPr>
          <p:nvPr/>
        </p:nvSpPr>
        <p:spPr bwMode="auto">
          <a:xfrm>
            <a:off x="3456169" y="3783725"/>
            <a:ext cx="1951402" cy="3908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20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1pPr>
            <a:lvl2pPr marL="704850" indent="-28575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6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2pPr>
            <a:lvl3pPr marL="1047750" indent="-1714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3pPr>
            <a:lvl4pPr marL="1504950" indent="-1714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4pPr>
            <a:lvl5pPr marL="1962150" indent="-1714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5pPr>
            <a:lvl6pPr marL="22479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6pPr>
            <a:lvl7pPr marL="27051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7pPr>
            <a:lvl8pPr marL="31623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8pPr>
            <a:lvl9pPr marL="36195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500" b="1" kern="0" dirty="0">
                <a:solidFill>
                  <a:srgbClr val="75B667"/>
                </a:solidFill>
                <a:latin typeface="Bookman Old Style" panose="02050604050505020204" pitchFamily="18" charset="0"/>
              </a:rPr>
              <a:t>nominal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6DD336-872A-A549-97FE-84689084349E}"/>
              </a:ext>
            </a:extLst>
          </p:cNvPr>
          <p:cNvSpPr txBox="1">
            <a:spLocks/>
          </p:cNvSpPr>
          <p:nvPr/>
        </p:nvSpPr>
        <p:spPr bwMode="auto">
          <a:xfrm>
            <a:off x="4493171" y="1424139"/>
            <a:ext cx="1828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20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1pPr>
            <a:lvl2pPr marL="704850" indent="-28575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6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2pPr>
            <a:lvl3pPr marL="1047750" indent="-1714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3pPr>
            <a:lvl4pPr marL="1504950" indent="-1714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4pPr>
            <a:lvl5pPr marL="1962150" indent="-1714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5pPr>
            <a:lvl6pPr marL="22479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6pPr>
            <a:lvl7pPr marL="27051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7pPr>
            <a:lvl8pPr marL="31623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8pPr>
            <a:lvl9pPr marL="36195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9pPr>
          </a:lstStyle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sz="2500" b="1" kern="0" dirty="0">
                <a:solidFill>
                  <a:srgbClr val="D84C3F"/>
                </a:solidFill>
                <a:latin typeface="Bookman Old Style" panose="02050604050505020204" pitchFamily="18" charset="0"/>
              </a:rPr>
              <a:t>temporal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10653127-77BA-6545-8563-418250ABE438}"/>
              </a:ext>
            </a:extLst>
          </p:cNvPr>
          <p:cNvSpPr/>
          <p:nvPr/>
        </p:nvSpPr>
        <p:spPr bwMode="auto">
          <a:xfrm>
            <a:off x="2695903" y="1424141"/>
            <a:ext cx="1619486" cy="384739"/>
          </a:xfrm>
          <a:prstGeom prst="leftArrow">
            <a:avLst/>
          </a:prstGeom>
          <a:solidFill>
            <a:srgbClr val="D84C3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D84C3F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B949FFB2-407E-9F4F-9B73-775AAB3979B7}"/>
              </a:ext>
            </a:extLst>
          </p:cNvPr>
          <p:cNvSpPr/>
          <p:nvPr/>
        </p:nvSpPr>
        <p:spPr bwMode="auto">
          <a:xfrm rot="10800000">
            <a:off x="6561461" y="1460370"/>
            <a:ext cx="958691" cy="384739"/>
          </a:xfrm>
          <a:prstGeom prst="leftArrow">
            <a:avLst/>
          </a:prstGeom>
          <a:solidFill>
            <a:srgbClr val="D84C3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D84C3F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578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6594" y="1122106"/>
            <a:ext cx="8704755" cy="3033385"/>
          </a:xfrm>
        </p:spPr>
        <p:txBody>
          <a:bodyPr/>
          <a:lstStyle/>
          <a:p>
            <a:r>
              <a:rPr lang="en-US" dirty="0"/>
              <a:t>Encoding: Mapping Data to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15808142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Marks, Channels, &amp; Encoding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92828" y="1257745"/>
            <a:ext cx="8087268" cy="297173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Encoding</a:t>
            </a:r>
            <a:r>
              <a:rPr lang="en-US" dirty="0"/>
              <a:t>: Map data to visual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Marks: </a:t>
            </a:r>
            <a:r>
              <a:rPr lang="en-US" dirty="0"/>
              <a:t>Graphical primitives that encode items / entities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Channels: </a:t>
            </a:r>
            <a:r>
              <a:rPr lang="en-US" dirty="0"/>
              <a:t>Properties of mark appearance, often used to encode attributes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124832341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Marks: </a:t>
            </a:r>
            <a:r>
              <a:rPr lang="en-US" sz="2400" b="0" dirty="0"/>
              <a:t>Graphical primitives that encode items or entities</a:t>
            </a:r>
          </a:p>
        </p:txBody>
      </p:sp>
      <p:pic>
        <p:nvPicPr>
          <p:cNvPr id="5" name="Shape 90"/>
          <p:cNvPicPr preferRelativeResize="0"/>
          <p:nvPr/>
        </p:nvPicPr>
        <p:blipFill rotWithShape="1">
          <a:blip r:embed="rId2">
            <a:alphaModFix/>
          </a:blip>
          <a:srcRect r="596" b="4297"/>
          <a:stretch/>
        </p:blipFill>
        <p:spPr>
          <a:xfrm>
            <a:off x="1093659" y="1194358"/>
            <a:ext cx="6948975" cy="11987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TextBox 6"/>
          <p:cNvSpPr txBox="1"/>
          <p:nvPr/>
        </p:nvSpPr>
        <p:spPr bwMode="auto">
          <a:xfrm>
            <a:off x="0" y="4881890"/>
            <a:ext cx="42164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solidFill>
                  <a:srgbClr val="0C234B"/>
                </a:solidFill>
                <a:latin typeface="+mn-lt"/>
              </a:rPr>
              <a:t>Images from </a:t>
            </a:r>
            <a:r>
              <a:rPr lang="en-US" sz="1200" dirty="0" err="1">
                <a:solidFill>
                  <a:srgbClr val="0C234B"/>
                </a:solidFill>
                <a:latin typeface="+mn-lt"/>
              </a:rPr>
              <a:t>Munzner</a:t>
            </a:r>
            <a:r>
              <a:rPr lang="en-US" sz="1200" dirty="0">
                <a:solidFill>
                  <a:srgbClr val="0C234B"/>
                </a:solidFill>
                <a:latin typeface="+mn-lt"/>
              </a:rPr>
              <a:t>, Visualization Analysis and Design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296381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3541" y="894566"/>
            <a:ext cx="6109353" cy="404331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16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5839" y="86316"/>
            <a:ext cx="8087268" cy="81383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Channels: </a:t>
            </a:r>
            <a:r>
              <a:rPr lang="en-US" dirty="0"/>
              <a:t>Properties of mark appearance, often used to encode attributes or other information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0" y="4881890"/>
            <a:ext cx="42164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solidFill>
                  <a:srgbClr val="0C234B"/>
                </a:solidFill>
                <a:latin typeface="+mn-lt"/>
              </a:rPr>
              <a:t>Images from </a:t>
            </a:r>
            <a:r>
              <a:rPr lang="en-US" sz="1200" dirty="0" err="1">
                <a:solidFill>
                  <a:srgbClr val="0C234B"/>
                </a:solidFill>
                <a:latin typeface="+mn-lt"/>
              </a:rPr>
              <a:t>Munzner</a:t>
            </a:r>
            <a:r>
              <a:rPr lang="en-US" sz="1200" dirty="0">
                <a:solidFill>
                  <a:srgbClr val="0C234B"/>
                </a:solidFill>
                <a:latin typeface="+mn-lt"/>
              </a:rPr>
              <a:t>, Visualization Analysis and Design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133993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560977-5801-C24C-8FE2-52DFE1233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962704" cy="51435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4140200" y="317500"/>
            <a:ext cx="266700" cy="46736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759200" y="393700"/>
            <a:ext cx="266700" cy="46736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568147" y="2934138"/>
            <a:ext cx="4368800" cy="1003299"/>
          </a:xfrm>
        </p:spPr>
        <p:txBody>
          <a:bodyPr/>
          <a:lstStyle/>
          <a:p>
            <a:r>
              <a:rPr lang="en-US" sz="2400" dirty="0"/>
              <a:t>We can Construct a Mapping of Data Values to Perceptual Channels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4927600" y="4881890"/>
            <a:ext cx="42164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>
                <a:solidFill>
                  <a:srgbClr val="0C234B"/>
                </a:solidFill>
                <a:latin typeface="+mn-lt"/>
              </a:rPr>
              <a:t>Images from </a:t>
            </a:r>
            <a:r>
              <a:rPr lang="en-US" sz="1200" dirty="0" err="1">
                <a:solidFill>
                  <a:srgbClr val="0C234B"/>
                </a:solidFill>
                <a:latin typeface="+mn-lt"/>
              </a:rPr>
              <a:t>Munzner</a:t>
            </a:r>
            <a:r>
              <a:rPr lang="en-US" sz="1200" dirty="0">
                <a:solidFill>
                  <a:srgbClr val="0C234B"/>
                </a:solidFill>
                <a:latin typeface="+mn-lt"/>
              </a:rPr>
              <a:t>, Visual Analysis and Design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642457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6594" y="1122106"/>
            <a:ext cx="8704755" cy="3033385"/>
          </a:xfrm>
        </p:spPr>
        <p:txBody>
          <a:bodyPr/>
          <a:lstStyle/>
          <a:p>
            <a:r>
              <a:rPr lang="en-US" dirty="0"/>
              <a:t>Encodings of Common Charts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09070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Chart: Show relative counts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92827" y="1257744"/>
            <a:ext cx="4228077" cy="3509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Marks: </a:t>
            </a:r>
            <a:r>
              <a:rPr lang="en-US" dirty="0"/>
              <a:t>rectangles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Encoding: </a:t>
            </a:r>
            <a:r>
              <a:rPr lang="en-US" dirty="0"/>
              <a:t>quantitative value is mapped to height of rectangle on a common scale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Quantitative (temporal) value is mapped to x-position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30B9947-9FB2-DA47-9944-36FB41064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733" y="1103313"/>
            <a:ext cx="3534787" cy="36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714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8965" y="0"/>
            <a:ext cx="8875644" cy="715617"/>
          </a:xfrm>
        </p:spPr>
        <p:txBody>
          <a:bodyPr/>
          <a:lstStyle/>
          <a:p>
            <a:r>
              <a:rPr lang="en-US" sz="2400" dirty="0"/>
              <a:t>How we’re using Zoom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9390" y="715616"/>
            <a:ext cx="8676088" cy="4327051"/>
          </a:xfrm>
        </p:spPr>
        <p:txBody>
          <a:bodyPr>
            <a:normAutofit/>
          </a:bodyPr>
          <a:lstStyle/>
          <a:p>
            <a:r>
              <a:rPr lang="en-US" dirty="0"/>
              <a:t>Declare you’re finished with activities with ”yes” notice in participant list. </a:t>
            </a:r>
          </a:p>
          <a:p>
            <a:endParaRPr lang="en-US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dirty="0"/>
              <a:t>When you have a question or answer, either:</a:t>
            </a:r>
          </a:p>
          <a:p>
            <a:pPr lvl="1"/>
            <a:r>
              <a:rPr lang="en-US" sz="1800" dirty="0"/>
              <a:t>Write it in the chat</a:t>
            </a:r>
          </a:p>
          <a:p>
            <a:pPr lvl="1"/>
            <a:r>
              <a:rPr lang="en-US" sz="1800" dirty="0"/>
              <a:t>Use the “raise hand” feature</a:t>
            </a:r>
          </a:p>
          <a:p>
            <a:pPr lvl="1"/>
            <a:r>
              <a:rPr lang="en-US" sz="1800" dirty="0"/>
              <a:t>Direct chat helper Alex Bigelow</a:t>
            </a:r>
          </a:p>
          <a:p>
            <a:pPr lvl="1"/>
            <a:r>
              <a:rPr lang="en-US" sz="1800" dirty="0"/>
              <a:t>Add to </a:t>
            </a:r>
            <a:r>
              <a:rPr lang="en-US" sz="1800" dirty="0" err="1"/>
              <a:t>HackMD</a:t>
            </a:r>
            <a:r>
              <a:rPr lang="en-US" sz="1800" dirty="0"/>
              <a:t> file:</a:t>
            </a:r>
          </a:p>
          <a:p>
            <a:pPr marL="419100" lvl="1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https://</a:t>
            </a:r>
            <a:r>
              <a:rPr lang="en-US" sz="1800" dirty="0" err="1">
                <a:latin typeface="Andale Mono" panose="020B0509000000000004" pitchFamily="49" charset="0"/>
              </a:rPr>
              <a:t>hackmd.io</a:t>
            </a:r>
            <a:r>
              <a:rPr lang="en-US" sz="1800" dirty="0">
                <a:latin typeface="Andale Mono" panose="020B0509000000000004" pitchFamily="49" charset="0"/>
              </a:rPr>
              <a:t>/340RlLC1QnSwhRHC5_RAaw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EB65FD1-E75E-AB4B-A274-D62CA7912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018" y="1406048"/>
            <a:ext cx="3659538" cy="571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CC9AB0-9680-1340-BDA5-1B4FCE074E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76" t="88382" r="14491"/>
          <a:stretch/>
        </p:blipFill>
        <p:spPr>
          <a:xfrm>
            <a:off x="6693975" y="2796014"/>
            <a:ext cx="2350633" cy="71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3A75F9B-E592-9D4E-9F66-2240DB54F4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451" r="48009"/>
          <a:stretch/>
        </p:blipFill>
        <p:spPr>
          <a:xfrm>
            <a:off x="6693976" y="3830003"/>
            <a:ext cx="2350633" cy="71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846578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03313"/>
          </a:xfrm>
        </p:spPr>
        <p:txBody>
          <a:bodyPr/>
          <a:lstStyle/>
          <a:p>
            <a:r>
              <a:rPr lang="en-US" dirty="0"/>
              <a:t>Consider rotating for text readability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92827" y="1257744"/>
            <a:ext cx="4228077" cy="3509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Marks: </a:t>
            </a:r>
            <a:r>
              <a:rPr lang="en-US" dirty="0"/>
              <a:t>rectangles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Encoding: </a:t>
            </a:r>
            <a:r>
              <a:rPr lang="en-US" dirty="0"/>
              <a:t>quantitative value is mapped to width of rectangle on a common scale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Quantitative </a:t>
            </a:r>
            <a:r>
              <a:rPr lang="en-US"/>
              <a:t>(temporal) </a:t>
            </a:r>
            <a:r>
              <a:rPr lang="en-US" dirty="0"/>
              <a:t>value is mapped to y-position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375B9D-84D9-FD4C-8CD8-8E83236F1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467" y="951163"/>
            <a:ext cx="3704050" cy="393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6652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0717" y="0"/>
            <a:ext cx="8702566" cy="873083"/>
          </a:xfrm>
        </p:spPr>
        <p:txBody>
          <a:bodyPr/>
          <a:lstStyle/>
          <a:p>
            <a:r>
              <a:rPr lang="en-US" dirty="0"/>
              <a:t>Line Charts: Show trends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92827" y="1257744"/>
            <a:ext cx="4228077" cy="3509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Marks: </a:t>
            </a:r>
            <a:r>
              <a:rPr lang="en-US" dirty="0"/>
              <a:t>lines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Encoding: </a:t>
            </a:r>
            <a:r>
              <a:rPr lang="en-US" dirty="0"/>
              <a:t>quantitative value is mapped to y-position of line endpoint.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Temporal value is mapped to x-position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61BDDA52-E8F4-824E-865C-CDD5CFF64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204" y="873083"/>
            <a:ext cx="3954079" cy="413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830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Plots: show correlation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92827" y="1257744"/>
            <a:ext cx="4228077" cy="3509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Marks: </a:t>
            </a:r>
            <a:r>
              <a:rPr lang="en-US" dirty="0"/>
              <a:t>points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Encoding: </a:t>
            </a:r>
            <a:r>
              <a:rPr lang="en-US" dirty="0"/>
              <a:t>two</a:t>
            </a:r>
            <a:r>
              <a:rPr lang="en-US" b="1" dirty="0"/>
              <a:t> </a:t>
            </a:r>
            <a:r>
              <a:rPr lang="en-US" dirty="0"/>
              <a:t>quantitative values are mapped to x and y position respectively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this example, one quantitative value is mapped to color.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5B7F600-A69B-284A-BD66-DD7FEE793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780" y="1103314"/>
            <a:ext cx="4358719" cy="366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282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Histograms: show distribution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92827" y="1257744"/>
            <a:ext cx="4228077" cy="3509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Marks: </a:t>
            </a:r>
            <a:r>
              <a:rPr lang="en-US" dirty="0"/>
              <a:t>bars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Encoding: </a:t>
            </a:r>
            <a:r>
              <a:rPr lang="en-US" dirty="0"/>
              <a:t>x position denotes range of calories, y position denotes number of drinks in that calorie range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66CB38-2156-6549-9341-9CD42743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581" y="915134"/>
            <a:ext cx="3889544" cy="409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8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1934" y="2001795"/>
            <a:ext cx="8692425" cy="1103313"/>
          </a:xfrm>
        </p:spPr>
        <p:txBody>
          <a:bodyPr/>
          <a:lstStyle/>
          <a:p>
            <a:r>
              <a:rPr lang="en-US" dirty="0"/>
              <a:t>Vega-Lite</a:t>
            </a:r>
          </a:p>
        </p:txBody>
      </p:sp>
    </p:spTree>
    <p:extLst>
      <p:ext uri="{BB962C8B-B14F-4D97-AF65-F5344CB8AC3E}">
        <p14:creationId xmlns:p14="http://schemas.microsoft.com/office/powerpoint/2010/main" val="389566209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291" y="0"/>
            <a:ext cx="7772400" cy="654627"/>
          </a:xfrm>
        </p:spPr>
        <p:txBody>
          <a:bodyPr/>
          <a:lstStyle/>
          <a:p>
            <a:r>
              <a:rPr lang="en-US" dirty="0"/>
              <a:t>Let’s go through this together!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3910" y="682999"/>
            <a:ext cx="8087268" cy="2971732"/>
          </a:xfrm>
        </p:spPr>
        <p:txBody>
          <a:bodyPr/>
          <a:lstStyle/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/>
              <a:t>If you have not already, download the workshop files: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AB0520"/>
                </a:solidFill>
              </a:rPr>
              <a:t>https://</a:t>
            </a:r>
            <a:r>
              <a:rPr lang="en-US" dirty="0" err="1">
                <a:solidFill>
                  <a:srgbClr val="AB0520"/>
                </a:solidFill>
              </a:rPr>
              <a:t>bit.ly</a:t>
            </a:r>
            <a:r>
              <a:rPr lang="en-US" dirty="0">
                <a:solidFill>
                  <a:srgbClr val="AB0520"/>
                </a:solidFill>
              </a:rPr>
              <a:t>/</a:t>
            </a:r>
            <a:r>
              <a:rPr lang="en-US" dirty="0" err="1">
                <a:solidFill>
                  <a:srgbClr val="AB0520"/>
                </a:solidFill>
              </a:rPr>
              <a:t>ResBazVisWorkshop</a:t>
            </a:r>
            <a:endParaRPr lang="en-US" dirty="0">
              <a:solidFill>
                <a:srgbClr val="AB0520"/>
              </a:solidFill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en-US" sz="1000" dirty="0"/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/>
              <a:t>Unzip the file and open “</a:t>
            </a:r>
            <a:r>
              <a:rPr lang="en-US" dirty="0" err="1"/>
              <a:t>template.html</a:t>
            </a:r>
            <a:r>
              <a:rPr lang="en-US" dirty="0"/>
              <a:t>” in a web browser.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9B1B0F-1DCD-454D-9F75-3130E1B387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57"/>
          <a:stretch/>
        </p:blipFill>
        <p:spPr>
          <a:xfrm>
            <a:off x="2255701" y="2324983"/>
            <a:ext cx="4762005" cy="2716240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E2CCA54-5322-F64D-996D-23A73DC2D18D}"/>
              </a:ext>
            </a:extLst>
          </p:cNvPr>
          <p:cNvSpPr txBox="1">
            <a:spLocks/>
          </p:cNvSpPr>
          <p:nvPr/>
        </p:nvSpPr>
        <p:spPr bwMode="auto">
          <a:xfrm>
            <a:off x="66606" y="2600122"/>
            <a:ext cx="2383656" cy="244110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20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1pPr>
            <a:lvl2pPr marL="704850" indent="-28575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6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2pPr>
            <a:lvl3pPr marL="1047750" indent="-1714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3pPr>
            <a:lvl4pPr marL="1504950" indent="-1714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4pPr>
            <a:lvl5pPr marL="1962150" indent="-1714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5pPr>
            <a:lvl6pPr marL="22479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6pPr>
            <a:lvl7pPr marL="27051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7pPr>
            <a:lvl8pPr marL="31623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8pPr>
            <a:lvl9pPr marL="36195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Font typeface="Arial"/>
              <a:buNone/>
            </a:pPr>
            <a:r>
              <a:rPr lang="en-US" kern="0" dirty="0"/>
              <a:t>In most systems, you can open by double-clicking or right-clicking.</a:t>
            </a:r>
          </a:p>
        </p:txBody>
      </p: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3E5007-E27F-6C41-BB3A-1A467C143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147" y="2550091"/>
            <a:ext cx="2125648" cy="2209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Left Arrow 10">
            <a:extLst>
              <a:ext uri="{FF2B5EF4-FFF2-40B4-BE49-F238E27FC236}">
                <a16:creationId xmlns:a16="http://schemas.microsoft.com/office/drawing/2014/main" id="{6CC5AECB-D8C8-7F40-B479-9DFB06FE0EE6}"/>
              </a:ext>
            </a:extLst>
          </p:cNvPr>
          <p:cNvSpPr/>
          <p:nvPr/>
        </p:nvSpPr>
        <p:spPr bwMode="auto">
          <a:xfrm rot="8415724" flipV="1">
            <a:off x="6630418" y="3363570"/>
            <a:ext cx="917362" cy="250949"/>
          </a:xfrm>
          <a:prstGeom prst="leftArrow">
            <a:avLst/>
          </a:prstGeom>
          <a:solidFill>
            <a:srgbClr val="0C234B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36984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36270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template.html</a:t>
            </a:r>
            <a:r>
              <a:rPr lang="en-US" dirty="0"/>
              <a:t> in an editor too</a:t>
            </a:r>
          </a:p>
        </p:txBody>
      </p:sp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D46F97B-012A-B844-99A5-88EF6C051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22" y="841993"/>
            <a:ext cx="6387110" cy="2281111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ED1860E-8413-E543-BBDC-E77E459A4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462" y="1299499"/>
            <a:ext cx="3422144" cy="3647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Left Arrow 12">
            <a:extLst>
              <a:ext uri="{FF2B5EF4-FFF2-40B4-BE49-F238E27FC236}">
                <a16:creationId xmlns:a16="http://schemas.microsoft.com/office/drawing/2014/main" id="{30AD2208-E2AE-4041-8ECF-84A557EFE256}"/>
              </a:ext>
            </a:extLst>
          </p:cNvPr>
          <p:cNvSpPr/>
          <p:nvPr/>
        </p:nvSpPr>
        <p:spPr bwMode="auto">
          <a:xfrm rot="10800000" flipV="1">
            <a:off x="4908495" y="2872154"/>
            <a:ext cx="917362" cy="250949"/>
          </a:xfrm>
          <a:prstGeom prst="leftArrow">
            <a:avLst/>
          </a:prstGeom>
          <a:solidFill>
            <a:srgbClr val="AB052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8E55FD9-1DA1-9442-92A0-C8DCAC86D3B0}"/>
              </a:ext>
            </a:extLst>
          </p:cNvPr>
          <p:cNvSpPr txBox="1">
            <a:spLocks/>
          </p:cNvSpPr>
          <p:nvPr/>
        </p:nvSpPr>
        <p:spPr bwMode="auto">
          <a:xfrm>
            <a:off x="307499" y="3586348"/>
            <a:ext cx="4692014" cy="14265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20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1pPr>
            <a:lvl2pPr marL="704850" indent="-28575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6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2pPr>
            <a:lvl3pPr marL="1047750" indent="-1714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3pPr>
            <a:lvl4pPr marL="1504950" indent="-1714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4pPr>
            <a:lvl5pPr marL="1962150" indent="-1714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5pPr>
            <a:lvl6pPr marL="22479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6pPr>
            <a:lvl7pPr marL="27051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7pPr>
            <a:lvl8pPr marL="31623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8pPr>
            <a:lvl9pPr marL="36195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Font typeface="Arial"/>
              <a:buNone/>
            </a:pPr>
            <a:r>
              <a:rPr lang="en-US" kern="0" dirty="0"/>
              <a:t>Use whichever text editor you like as long as it will show you code.</a:t>
            </a:r>
          </a:p>
        </p:txBody>
      </p:sp>
    </p:spTree>
    <p:extLst>
      <p:ext uri="{BB962C8B-B14F-4D97-AF65-F5344CB8AC3E}">
        <p14:creationId xmlns:p14="http://schemas.microsoft.com/office/powerpoint/2010/main" val="141193101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36270"/>
          </a:xfrm>
        </p:spPr>
        <p:txBody>
          <a:bodyPr/>
          <a:lstStyle/>
          <a:p>
            <a:r>
              <a:rPr lang="en-US" dirty="0"/>
              <a:t>There’s also a Vega-Lite editor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8E55FD9-1DA1-9442-92A0-C8DCAC86D3B0}"/>
              </a:ext>
            </a:extLst>
          </p:cNvPr>
          <p:cNvSpPr txBox="1">
            <a:spLocks/>
          </p:cNvSpPr>
          <p:nvPr/>
        </p:nvSpPr>
        <p:spPr bwMode="auto">
          <a:xfrm>
            <a:off x="213489" y="3515095"/>
            <a:ext cx="2944866" cy="162840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20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1pPr>
            <a:lvl2pPr marL="704850" indent="-28575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6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2pPr>
            <a:lvl3pPr marL="1047750" indent="-1714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3pPr>
            <a:lvl4pPr marL="1504950" indent="-1714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4pPr>
            <a:lvl5pPr marL="1962150" indent="-1714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5pPr>
            <a:lvl6pPr marL="22479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6pPr>
            <a:lvl7pPr marL="27051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7pPr>
            <a:lvl8pPr marL="31623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8pPr>
            <a:lvl9pPr marL="36195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Font typeface="Arial"/>
              <a:buNone/>
            </a:pPr>
            <a:r>
              <a:rPr lang="en-US" kern="0" dirty="0"/>
              <a:t>You may have to copy and paste data to use this. We’ll see when we add data.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F113C71-F120-9346-9C8E-4DEDA154B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577" y="903525"/>
            <a:ext cx="5520931" cy="3867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A5B1D9D-399E-FB4C-8AAD-C034FF74C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13" y="903525"/>
            <a:ext cx="3074019" cy="2219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Left Arrow 12">
            <a:extLst>
              <a:ext uri="{FF2B5EF4-FFF2-40B4-BE49-F238E27FC236}">
                <a16:creationId xmlns:a16="http://schemas.microsoft.com/office/drawing/2014/main" id="{30AD2208-E2AE-4041-8ECF-84A557EFE256}"/>
              </a:ext>
            </a:extLst>
          </p:cNvPr>
          <p:cNvSpPr/>
          <p:nvPr/>
        </p:nvSpPr>
        <p:spPr bwMode="auto">
          <a:xfrm rot="10800000" flipV="1">
            <a:off x="2521555" y="1705872"/>
            <a:ext cx="917362" cy="250949"/>
          </a:xfrm>
          <a:prstGeom prst="leftArrow">
            <a:avLst/>
          </a:prstGeom>
          <a:solidFill>
            <a:srgbClr val="AB052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81954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171582" y="691979"/>
            <a:ext cx="8972417" cy="419022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&lt;!DOCTYPE html&gt; 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&lt;html&gt; 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&lt;head&gt;…&lt;/head&gt; 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&lt;body&gt; 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  &lt;div id=“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vis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”&gt;&lt;/div&gt;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  &lt;script&gt;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	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var spec = { …JSON specification here… };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vegaEmbed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(’#vis’, spec);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  &lt;/script&gt;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&lt;/body&gt; 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&lt;/html&gt;</a:t>
            </a:r>
            <a:endParaRPr lang="en-US" sz="2400" b="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68D275-72A2-2944-9657-F601C29E343E}"/>
              </a:ext>
            </a:extLst>
          </p:cNvPr>
          <p:cNvSpPr/>
          <p:nvPr/>
        </p:nvSpPr>
        <p:spPr bwMode="auto">
          <a:xfrm>
            <a:off x="6139543" y="1036362"/>
            <a:ext cx="2683823" cy="135057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28</a:t>
            </a:fld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0" y="34793"/>
            <a:ext cx="9144000" cy="657186"/>
          </a:xfrm>
        </p:spPr>
        <p:txBody>
          <a:bodyPr/>
          <a:lstStyle/>
          <a:p>
            <a:r>
              <a:rPr lang="en-US" sz="2400" dirty="0"/>
              <a:t>Vega-Lite can be embedded in a webpage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6E83558-EA37-264A-8FF7-E536ECD18A3A}"/>
              </a:ext>
            </a:extLst>
          </p:cNvPr>
          <p:cNvSpPr txBox="1">
            <a:spLocks/>
          </p:cNvSpPr>
          <p:nvPr/>
        </p:nvSpPr>
        <p:spPr bwMode="auto">
          <a:xfrm>
            <a:off x="6174137" y="1036362"/>
            <a:ext cx="2605342" cy="135057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20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1pPr>
            <a:lvl2pPr marL="704850" indent="-28575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6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2pPr>
            <a:lvl3pPr marL="1047750" indent="-1714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3pPr>
            <a:lvl4pPr marL="1504950" indent="-1714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4pPr>
            <a:lvl5pPr marL="1962150" indent="-1714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5pPr>
            <a:lvl6pPr marL="22479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6pPr>
            <a:lvl7pPr marL="27051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7pPr>
            <a:lvl8pPr marL="31623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8pPr>
            <a:lvl9pPr marL="36195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Font typeface="Arial"/>
              <a:buNone/>
            </a:pPr>
            <a:r>
              <a:rPr lang="en-US" kern="0" dirty="0"/>
              <a:t>Don’t worry about the red parts... Think of them as a template.</a:t>
            </a:r>
          </a:p>
        </p:txBody>
      </p:sp>
    </p:spTree>
    <p:extLst>
      <p:ext uri="{BB962C8B-B14F-4D97-AF65-F5344CB8AC3E}">
        <p14:creationId xmlns:p14="http://schemas.microsoft.com/office/powerpoint/2010/main" val="40092703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5214"/>
          </a:xfrm>
        </p:spPr>
        <p:txBody>
          <a:bodyPr/>
          <a:lstStyle/>
          <a:p>
            <a:r>
              <a:rPr lang="en-US" dirty="0"/>
              <a:t>General JSON Syntax: Lists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7D4C472B-41FD-814D-83ED-1B97A027F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39" y="689001"/>
            <a:ext cx="8712416" cy="1314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JSON has two structures, an unordered </a:t>
            </a:r>
            <a:r>
              <a:rPr lang="en-US" b="1" dirty="0"/>
              <a:t>object {}</a:t>
            </a:r>
            <a:r>
              <a:rPr lang="en-US" dirty="0"/>
              <a:t> of key-value pairs and an ordered </a:t>
            </a:r>
            <a:r>
              <a:rPr lang="en-US" b="1" dirty="0"/>
              <a:t>list []</a:t>
            </a:r>
            <a:r>
              <a:rPr lang="en-US" dirty="0"/>
              <a:t> of items, both are comma separated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41D181-52AC-C54C-892D-B1F113765F67}"/>
              </a:ext>
            </a:extLst>
          </p:cNvPr>
          <p:cNvSpPr txBox="1">
            <a:spLocks/>
          </p:cNvSpPr>
          <p:nvPr/>
        </p:nvSpPr>
        <p:spPr bwMode="auto">
          <a:xfrm>
            <a:off x="352457" y="2003007"/>
            <a:ext cx="3433029" cy="322682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zero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one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two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three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four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]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DFFA1-AB13-424C-BF10-B2592DCA92BE}"/>
              </a:ext>
            </a:extLst>
          </p:cNvPr>
          <p:cNvSpPr txBox="1"/>
          <p:nvPr/>
        </p:nvSpPr>
        <p:spPr bwMode="auto">
          <a:xfrm>
            <a:off x="329073" y="1512423"/>
            <a:ext cx="3244474" cy="4905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0" i="0" dirty="0">
                <a:solidFill>
                  <a:srgbClr val="0C234B"/>
                </a:solidFill>
                <a:latin typeface="+mn-lt"/>
              </a:rPr>
              <a:t>List Example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8920E561-A74A-6D48-977C-8454F3B2BBD6}"/>
              </a:ext>
            </a:extLst>
          </p:cNvPr>
          <p:cNvSpPr/>
          <p:nvPr/>
        </p:nvSpPr>
        <p:spPr bwMode="auto">
          <a:xfrm rot="20247938">
            <a:off x="2300513" y="3255119"/>
            <a:ext cx="917362" cy="335274"/>
          </a:xfrm>
          <a:prstGeom prst="leftArrow">
            <a:avLst/>
          </a:prstGeom>
          <a:solidFill>
            <a:srgbClr val="0C234B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7E8557A5-1F95-0149-8334-3BC98213B0CB}"/>
              </a:ext>
            </a:extLst>
          </p:cNvPr>
          <p:cNvSpPr/>
          <p:nvPr/>
        </p:nvSpPr>
        <p:spPr bwMode="auto">
          <a:xfrm>
            <a:off x="2068971" y="3955848"/>
            <a:ext cx="917362" cy="335274"/>
          </a:xfrm>
          <a:prstGeom prst="leftArrow">
            <a:avLst/>
          </a:prstGeom>
          <a:solidFill>
            <a:srgbClr val="0C234B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01724-4533-784B-A04B-F8F919EA6CD4}"/>
              </a:ext>
            </a:extLst>
          </p:cNvPr>
          <p:cNvSpPr txBox="1"/>
          <p:nvPr/>
        </p:nvSpPr>
        <p:spPr bwMode="auto">
          <a:xfrm>
            <a:off x="3255138" y="2823789"/>
            <a:ext cx="1132507" cy="42165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i="0" dirty="0">
                <a:solidFill>
                  <a:srgbClr val="0C234B"/>
                </a:solidFill>
                <a:latin typeface="+mn-lt"/>
              </a:rPr>
              <a:t>commas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86F91E-ED4F-0449-9790-947177B51A0D}"/>
              </a:ext>
            </a:extLst>
          </p:cNvPr>
          <p:cNvSpPr txBox="1"/>
          <p:nvPr/>
        </p:nvSpPr>
        <p:spPr bwMode="auto">
          <a:xfrm>
            <a:off x="3043598" y="3912916"/>
            <a:ext cx="1483615" cy="42165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0C234B"/>
                </a:solidFill>
                <a:latin typeface="+mn-lt"/>
              </a:rPr>
              <a:t>No comma</a:t>
            </a:r>
            <a:endParaRPr lang="en-US" sz="2000" b="1" i="0" dirty="0">
              <a:solidFill>
                <a:srgbClr val="0C234B"/>
              </a:solidFill>
              <a:latin typeface="+mn-lt"/>
            </a:endParaRP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96C71B88-A4FD-644C-9A34-B4C47D3443D0}"/>
              </a:ext>
            </a:extLst>
          </p:cNvPr>
          <p:cNvSpPr/>
          <p:nvPr/>
        </p:nvSpPr>
        <p:spPr bwMode="auto">
          <a:xfrm rot="1429129">
            <a:off x="2097603" y="2678236"/>
            <a:ext cx="917362" cy="335274"/>
          </a:xfrm>
          <a:prstGeom prst="leftArrow">
            <a:avLst/>
          </a:prstGeom>
          <a:solidFill>
            <a:srgbClr val="0C234B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8857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Vega-Lite?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92828" y="1103312"/>
            <a:ext cx="8087268" cy="3360199"/>
          </a:xfrm>
        </p:spPr>
        <p:txBody>
          <a:bodyPr/>
          <a:lstStyle/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/>
              <a:t>At Hackathons, I noticed most projects with visualization used basic charts and some projects had streaming data.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en-US" dirty="0"/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/>
              <a:t>Vega-Lite is a lightweight, robust library when it comes to quickly creating basic charts from data.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en-US" dirty="0"/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/>
              <a:t>Vega-Lite has support for streaming data (not covered in this workshop)</a:t>
            </a:r>
          </a:p>
        </p:txBody>
      </p:sp>
    </p:spTree>
    <p:extLst>
      <p:ext uri="{BB962C8B-B14F-4D97-AF65-F5344CB8AC3E}">
        <p14:creationId xmlns:p14="http://schemas.microsoft.com/office/powerpoint/2010/main" val="386067355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34097"/>
          </a:xfrm>
        </p:spPr>
        <p:txBody>
          <a:bodyPr/>
          <a:lstStyle/>
          <a:p>
            <a:r>
              <a:rPr lang="en-US" dirty="0"/>
              <a:t>Missing commas often lead to strange error messages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D2EE81-A3B8-094E-9A1C-76AAC198E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69" y="1469551"/>
            <a:ext cx="2730500" cy="354330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D58EC1-2326-F14A-9AD1-98CFB3361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050" y="1761149"/>
            <a:ext cx="5600700" cy="279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070830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5214"/>
          </a:xfrm>
        </p:spPr>
        <p:txBody>
          <a:bodyPr/>
          <a:lstStyle/>
          <a:p>
            <a:r>
              <a:rPr lang="en-US" dirty="0"/>
              <a:t>General JSON Syntax: Objects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585CD3-4171-904A-BA1B-56CFC1092162}"/>
              </a:ext>
            </a:extLst>
          </p:cNvPr>
          <p:cNvSpPr txBox="1">
            <a:spLocks/>
          </p:cNvSpPr>
          <p:nvPr/>
        </p:nvSpPr>
        <p:spPr bwMode="auto">
          <a:xfrm>
            <a:off x="0" y="2097599"/>
            <a:ext cx="4979579" cy="283681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key1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12.2,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key2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text here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key3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[1, 2, 3],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key4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{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key1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0.0 },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key5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true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7D4C472B-41FD-814D-83ED-1B97A027F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39" y="689001"/>
            <a:ext cx="8712416" cy="1314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JSON has two structures, an unordered </a:t>
            </a:r>
            <a:r>
              <a:rPr lang="en-US" b="1" dirty="0"/>
              <a:t>object {}</a:t>
            </a:r>
            <a:r>
              <a:rPr lang="en-US" dirty="0"/>
              <a:t> of key-value pairs and an ordered </a:t>
            </a:r>
            <a:r>
              <a:rPr lang="en-US" b="1" dirty="0"/>
              <a:t>list []</a:t>
            </a:r>
            <a:r>
              <a:rPr lang="en-US" dirty="0"/>
              <a:t> of items, both are comma separated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04B055-EB7B-214D-A826-800B548917E4}"/>
              </a:ext>
            </a:extLst>
          </p:cNvPr>
          <p:cNvSpPr txBox="1"/>
          <p:nvPr/>
        </p:nvSpPr>
        <p:spPr bwMode="auto">
          <a:xfrm>
            <a:off x="328864" y="1559585"/>
            <a:ext cx="3244474" cy="4905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0" i="0" dirty="0">
                <a:solidFill>
                  <a:srgbClr val="0C234B"/>
                </a:solidFill>
                <a:latin typeface="+mn-lt"/>
              </a:rPr>
              <a:t>Object Example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8920E561-A74A-6D48-977C-8454F3B2BBD6}"/>
              </a:ext>
            </a:extLst>
          </p:cNvPr>
          <p:cNvSpPr/>
          <p:nvPr/>
        </p:nvSpPr>
        <p:spPr bwMode="auto">
          <a:xfrm>
            <a:off x="3114657" y="2501134"/>
            <a:ext cx="917362" cy="335274"/>
          </a:xfrm>
          <a:prstGeom prst="leftArrow">
            <a:avLst/>
          </a:prstGeom>
          <a:solidFill>
            <a:srgbClr val="0C234B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7E8557A5-1F95-0149-8334-3BC98213B0CB}"/>
              </a:ext>
            </a:extLst>
          </p:cNvPr>
          <p:cNvSpPr/>
          <p:nvPr/>
        </p:nvSpPr>
        <p:spPr bwMode="auto">
          <a:xfrm>
            <a:off x="4190709" y="2872732"/>
            <a:ext cx="917362" cy="335274"/>
          </a:xfrm>
          <a:prstGeom prst="leftArrow">
            <a:avLst/>
          </a:prstGeom>
          <a:solidFill>
            <a:srgbClr val="0C234B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01724-4533-784B-A04B-F8F919EA6CD4}"/>
              </a:ext>
            </a:extLst>
          </p:cNvPr>
          <p:cNvSpPr txBox="1"/>
          <p:nvPr/>
        </p:nvSpPr>
        <p:spPr bwMode="auto">
          <a:xfrm>
            <a:off x="4083137" y="2403648"/>
            <a:ext cx="1132507" cy="42165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i="0" dirty="0">
                <a:solidFill>
                  <a:srgbClr val="0C234B"/>
                </a:solidFill>
                <a:latin typeface="+mn-lt"/>
              </a:rPr>
              <a:t>number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86F91E-ED4F-0449-9790-947177B51A0D}"/>
              </a:ext>
            </a:extLst>
          </p:cNvPr>
          <p:cNvSpPr txBox="1"/>
          <p:nvPr/>
        </p:nvSpPr>
        <p:spPr bwMode="auto">
          <a:xfrm>
            <a:off x="5116118" y="2786352"/>
            <a:ext cx="2385062" cy="42165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i="0" dirty="0">
                <a:solidFill>
                  <a:srgbClr val="0C234B"/>
                </a:solidFill>
                <a:latin typeface="+mn-lt"/>
              </a:rPr>
              <a:t>text (needs quotes)</a:t>
            </a: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FD141459-E135-AF45-AF40-F08860C1E490}"/>
              </a:ext>
            </a:extLst>
          </p:cNvPr>
          <p:cNvSpPr/>
          <p:nvPr/>
        </p:nvSpPr>
        <p:spPr bwMode="auto">
          <a:xfrm>
            <a:off x="3775100" y="3256796"/>
            <a:ext cx="917362" cy="335274"/>
          </a:xfrm>
          <a:prstGeom prst="leftArrow">
            <a:avLst/>
          </a:prstGeom>
          <a:solidFill>
            <a:srgbClr val="0C234B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AAA186-E846-E24A-BB0E-4FD6AD8FBC84}"/>
              </a:ext>
            </a:extLst>
          </p:cNvPr>
          <p:cNvSpPr txBox="1"/>
          <p:nvPr/>
        </p:nvSpPr>
        <p:spPr bwMode="auto">
          <a:xfrm>
            <a:off x="4700509" y="3164564"/>
            <a:ext cx="917362" cy="42165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i="0" dirty="0">
                <a:solidFill>
                  <a:srgbClr val="0C234B"/>
                </a:solidFill>
                <a:latin typeface="+mn-lt"/>
              </a:rPr>
              <a:t>list</a:t>
            </a:r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D1B7AAE7-F1B5-B247-9F0B-1E54AA264478}"/>
              </a:ext>
            </a:extLst>
          </p:cNvPr>
          <p:cNvSpPr/>
          <p:nvPr/>
        </p:nvSpPr>
        <p:spPr bwMode="auto">
          <a:xfrm>
            <a:off x="4979579" y="3624259"/>
            <a:ext cx="917362" cy="335274"/>
          </a:xfrm>
          <a:prstGeom prst="leftArrow">
            <a:avLst/>
          </a:prstGeom>
          <a:solidFill>
            <a:srgbClr val="0C234B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F5FB60-F9FA-2345-8A80-96FB2832B451}"/>
              </a:ext>
            </a:extLst>
          </p:cNvPr>
          <p:cNvSpPr txBox="1"/>
          <p:nvPr/>
        </p:nvSpPr>
        <p:spPr bwMode="auto">
          <a:xfrm>
            <a:off x="5896941" y="3537879"/>
            <a:ext cx="1883208" cy="42165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0C234B"/>
                </a:solidFill>
                <a:latin typeface="+mn-lt"/>
              </a:rPr>
              <a:t>a</a:t>
            </a:r>
            <a:r>
              <a:rPr lang="en-US" sz="2000" b="1" i="0" dirty="0">
                <a:solidFill>
                  <a:srgbClr val="0C234B"/>
                </a:solidFill>
                <a:latin typeface="+mn-lt"/>
              </a:rPr>
              <a:t>nother object</a:t>
            </a:r>
          </a:p>
        </p:txBody>
      </p:sp>
      <p:sp>
        <p:nvSpPr>
          <p:cNvPr id="21" name="Left Arrow 20">
            <a:extLst>
              <a:ext uri="{FF2B5EF4-FFF2-40B4-BE49-F238E27FC236}">
                <a16:creationId xmlns:a16="http://schemas.microsoft.com/office/drawing/2014/main" id="{F4F12FF8-98BE-FA48-BBAE-B48F69433B43}"/>
              </a:ext>
            </a:extLst>
          </p:cNvPr>
          <p:cNvSpPr/>
          <p:nvPr/>
        </p:nvSpPr>
        <p:spPr bwMode="auto">
          <a:xfrm>
            <a:off x="2857738" y="3995605"/>
            <a:ext cx="917362" cy="335274"/>
          </a:xfrm>
          <a:prstGeom prst="leftArrow">
            <a:avLst/>
          </a:prstGeom>
          <a:solidFill>
            <a:srgbClr val="0C234B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3BA571-00DC-4C45-857D-243399B406B8}"/>
              </a:ext>
            </a:extLst>
          </p:cNvPr>
          <p:cNvSpPr txBox="1"/>
          <p:nvPr/>
        </p:nvSpPr>
        <p:spPr bwMode="auto">
          <a:xfrm>
            <a:off x="3874198" y="3954132"/>
            <a:ext cx="1494704" cy="42165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0C234B"/>
                </a:solidFill>
                <a:latin typeface="+mn-lt"/>
              </a:rPr>
              <a:t>true or false</a:t>
            </a:r>
            <a:endParaRPr lang="en-US" sz="2000" b="1" i="0" dirty="0">
              <a:solidFill>
                <a:srgbClr val="0C234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46880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 animBg="1"/>
      <p:bldP spid="18" grpId="0"/>
      <p:bldP spid="19" grpId="0" animBg="1"/>
      <p:bldP spid="20" grpId="0"/>
      <p:bldP spid="21" grpId="0" animBg="1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5214"/>
          </a:xfrm>
        </p:spPr>
        <p:txBody>
          <a:bodyPr/>
          <a:lstStyle/>
          <a:p>
            <a:r>
              <a:rPr lang="en-US" dirty="0"/>
              <a:t>General JSON Syntax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585CD3-4171-904A-BA1B-56CFC1092162}"/>
              </a:ext>
            </a:extLst>
          </p:cNvPr>
          <p:cNvSpPr txBox="1">
            <a:spLocks/>
          </p:cNvSpPr>
          <p:nvPr/>
        </p:nvSpPr>
        <p:spPr bwMode="auto">
          <a:xfrm>
            <a:off x="0" y="2097599"/>
            <a:ext cx="4979579" cy="283681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key1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12.2,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key2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text here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key3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[1, 2, 3],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key4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{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key1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0.0 },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key5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true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7D4C472B-41FD-814D-83ED-1B97A027F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39" y="689001"/>
            <a:ext cx="8712416" cy="1314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JSON has two structures, an unordered </a:t>
            </a:r>
            <a:r>
              <a:rPr lang="en-US" b="1" dirty="0"/>
              <a:t>object {}</a:t>
            </a:r>
            <a:r>
              <a:rPr lang="en-US" dirty="0"/>
              <a:t> of key-value pairs and an ordered </a:t>
            </a:r>
            <a:r>
              <a:rPr lang="en-US" b="1" dirty="0"/>
              <a:t>list []</a:t>
            </a:r>
            <a:r>
              <a:rPr lang="en-US" dirty="0"/>
              <a:t> of items, both are comma separated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41D181-52AC-C54C-892D-B1F113765F67}"/>
              </a:ext>
            </a:extLst>
          </p:cNvPr>
          <p:cNvSpPr txBox="1">
            <a:spLocks/>
          </p:cNvSpPr>
          <p:nvPr/>
        </p:nvSpPr>
        <p:spPr bwMode="auto">
          <a:xfrm>
            <a:off x="5570663" y="1916677"/>
            <a:ext cx="3433029" cy="322682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{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0,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foo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},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{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1,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bar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]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04B055-EB7B-214D-A826-800B548917E4}"/>
              </a:ext>
            </a:extLst>
          </p:cNvPr>
          <p:cNvSpPr txBox="1"/>
          <p:nvPr/>
        </p:nvSpPr>
        <p:spPr bwMode="auto">
          <a:xfrm>
            <a:off x="328864" y="1559585"/>
            <a:ext cx="3244474" cy="4905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0" i="0" dirty="0">
                <a:solidFill>
                  <a:srgbClr val="0C234B"/>
                </a:solidFill>
                <a:latin typeface="+mn-lt"/>
              </a:rPr>
              <a:t>Object Example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DFFA1-AB13-424C-BF10-B2592DCA92BE}"/>
              </a:ext>
            </a:extLst>
          </p:cNvPr>
          <p:cNvSpPr txBox="1"/>
          <p:nvPr/>
        </p:nvSpPr>
        <p:spPr bwMode="auto">
          <a:xfrm>
            <a:off x="5570663" y="1512423"/>
            <a:ext cx="3244474" cy="4905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0" i="0" dirty="0">
                <a:solidFill>
                  <a:srgbClr val="0C234B"/>
                </a:solidFill>
                <a:latin typeface="+mn-lt"/>
              </a:rPr>
              <a:t>List of Objects Example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FA454831-E566-3A4B-8008-A04455C38DBB}"/>
              </a:ext>
            </a:extLst>
          </p:cNvPr>
          <p:cNvSpPr/>
          <p:nvPr/>
        </p:nvSpPr>
        <p:spPr bwMode="auto">
          <a:xfrm>
            <a:off x="6403478" y="3026832"/>
            <a:ext cx="917362" cy="335274"/>
          </a:xfrm>
          <a:prstGeom prst="leftArrow">
            <a:avLst/>
          </a:prstGeom>
          <a:solidFill>
            <a:srgbClr val="0C234B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A9A78-7DBE-9C45-8F73-49103077BB69}"/>
              </a:ext>
            </a:extLst>
          </p:cNvPr>
          <p:cNvSpPr txBox="1"/>
          <p:nvPr/>
        </p:nvSpPr>
        <p:spPr bwMode="auto">
          <a:xfrm>
            <a:off x="7287177" y="2940452"/>
            <a:ext cx="1132507" cy="42165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i="0" dirty="0">
                <a:solidFill>
                  <a:srgbClr val="0C234B"/>
                </a:solidFill>
                <a:latin typeface="+mn-lt"/>
              </a:rPr>
              <a:t>comma</a:t>
            </a:r>
          </a:p>
        </p:txBody>
      </p:sp>
    </p:spTree>
    <p:extLst>
      <p:ext uri="{BB962C8B-B14F-4D97-AF65-F5344CB8AC3E}">
        <p14:creationId xmlns:p14="http://schemas.microsoft.com/office/powerpoint/2010/main" val="30518938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5214"/>
          </a:xfrm>
        </p:spPr>
        <p:txBody>
          <a:bodyPr/>
          <a:lstStyle/>
          <a:p>
            <a:r>
              <a:rPr lang="en-US" dirty="0"/>
              <a:t>Anatomy of a Vega-Lite specification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585CD3-4171-904A-BA1B-56CFC1092162}"/>
              </a:ext>
            </a:extLst>
          </p:cNvPr>
          <p:cNvSpPr txBox="1">
            <a:spLocks/>
          </p:cNvSpPr>
          <p:nvPr/>
        </p:nvSpPr>
        <p:spPr bwMode="auto">
          <a:xfrm>
            <a:off x="1535433" y="1003674"/>
            <a:ext cx="7302843" cy="360006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{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 err="1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 err="1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dir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400" dirty="0" err="1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data.csv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},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mark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point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encoding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{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cs typeface="Courier New" panose="02070309020205020404" pitchFamily="49" charset="0"/>
              </a:rPr>
              <a:t>         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{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		   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field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 err="1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column_name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		   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quantitative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		}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b="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16AAFF4D-C8F2-304D-978C-59685BF43F9F}"/>
              </a:ext>
            </a:extLst>
          </p:cNvPr>
          <p:cNvSpPr/>
          <p:nvPr/>
        </p:nvSpPr>
        <p:spPr bwMode="auto">
          <a:xfrm rot="10800000">
            <a:off x="1077880" y="1446922"/>
            <a:ext cx="917362" cy="335274"/>
          </a:xfrm>
          <a:prstGeom prst="leftArrow">
            <a:avLst/>
          </a:prstGeom>
          <a:solidFill>
            <a:srgbClr val="0C234B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881A203A-5E7A-804D-B018-93B01FF37089}"/>
              </a:ext>
            </a:extLst>
          </p:cNvPr>
          <p:cNvSpPr/>
          <p:nvPr/>
        </p:nvSpPr>
        <p:spPr bwMode="auto">
          <a:xfrm rot="10800000">
            <a:off x="1076752" y="1829079"/>
            <a:ext cx="917362" cy="335274"/>
          </a:xfrm>
          <a:prstGeom prst="leftArrow">
            <a:avLst/>
          </a:prstGeom>
          <a:solidFill>
            <a:srgbClr val="0C234B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72E4A93A-0355-3D43-82A5-921317B8FCD8}"/>
              </a:ext>
            </a:extLst>
          </p:cNvPr>
          <p:cNvSpPr/>
          <p:nvPr/>
        </p:nvSpPr>
        <p:spPr bwMode="auto">
          <a:xfrm rot="10800000">
            <a:off x="1297469" y="2895255"/>
            <a:ext cx="917362" cy="335274"/>
          </a:xfrm>
          <a:prstGeom prst="leftArrow">
            <a:avLst/>
          </a:prstGeom>
          <a:solidFill>
            <a:srgbClr val="0C234B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3F096-2045-2140-A1D5-A52351ECD427}"/>
              </a:ext>
            </a:extLst>
          </p:cNvPr>
          <p:cNvSpPr txBox="1"/>
          <p:nvPr/>
        </p:nvSpPr>
        <p:spPr bwMode="auto">
          <a:xfrm>
            <a:off x="-16906" y="1403732"/>
            <a:ext cx="1132507" cy="42165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0" i="0" dirty="0">
                <a:solidFill>
                  <a:srgbClr val="0C234B"/>
                </a:solidFill>
                <a:latin typeface="+mn-lt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DF66CE-6F06-0C4F-8715-A27DE45CACE6}"/>
              </a:ext>
            </a:extLst>
          </p:cNvPr>
          <p:cNvSpPr txBox="1"/>
          <p:nvPr/>
        </p:nvSpPr>
        <p:spPr bwMode="auto">
          <a:xfrm>
            <a:off x="0" y="1746930"/>
            <a:ext cx="1132507" cy="42165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0" i="0" dirty="0">
                <a:solidFill>
                  <a:srgbClr val="0C234B"/>
                </a:solidFill>
                <a:latin typeface="+mn-lt"/>
              </a:rPr>
              <a:t>mark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6BD869-57E5-FC4E-AB82-C099BF12243E}"/>
              </a:ext>
            </a:extLst>
          </p:cNvPr>
          <p:cNvSpPr txBox="1"/>
          <p:nvPr/>
        </p:nvSpPr>
        <p:spPr bwMode="auto">
          <a:xfrm>
            <a:off x="30391" y="2823240"/>
            <a:ext cx="1132507" cy="42165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0" i="0" dirty="0">
                <a:solidFill>
                  <a:srgbClr val="0C234B"/>
                </a:solidFill>
                <a:latin typeface="+mn-lt"/>
              </a:rPr>
              <a:t>encodings</a:t>
            </a:r>
          </a:p>
        </p:txBody>
      </p:sp>
    </p:spTree>
    <p:extLst>
      <p:ext uri="{BB962C8B-B14F-4D97-AF65-F5344CB8AC3E}">
        <p14:creationId xmlns:p14="http://schemas.microsoft.com/office/powerpoint/2010/main" val="14101352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34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5214"/>
          </a:xfrm>
        </p:spPr>
        <p:txBody>
          <a:bodyPr/>
          <a:lstStyle/>
          <a:p>
            <a:r>
              <a:rPr lang="en-US" sz="2600" dirty="0"/>
              <a:t>Data can be a URL/file, variable name, or inline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585CD3-4171-904A-BA1B-56CFC1092162}"/>
              </a:ext>
            </a:extLst>
          </p:cNvPr>
          <p:cNvSpPr txBox="1">
            <a:spLocks/>
          </p:cNvSpPr>
          <p:nvPr/>
        </p:nvSpPr>
        <p:spPr bwMode="auto">
          <a:xfrm>
            <a:off x="362607" y="820882"/>
            <a:ext cx="8434552" cy="432261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{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 err="1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data/</a:t>
            </a:r>
            <a:r>
              <a:rPr lang="en-US" sz="2400" dirty="0" err="1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mydata.json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}</a:t>
            </a:r>
          </a:p>
          <a:p>
            <a:pPr algn="l"/>
            <a:endParaRPr lang="en-US" sz="10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{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values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 err="1">
                <a:solidFill>
                  <a:srgbClr val="AB052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variable_name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}</a:t>
            </a:r>
          </a:p>
          <a:p>
            <a:pPr algn="l"/>
            <a:endParaRPr lang="en-US" sz="10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{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values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[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	{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0,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foo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7,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bar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peas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},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	{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1,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foo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3,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bar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carrots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},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	{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2,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foo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6,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bar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carrots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},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	{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3,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foo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5.5,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bar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peas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}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]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32425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35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5214"/>
          </a:xfrm>
        </p:spPr>
        <p:txBody>
          <a:bodyPr/>
          <a:lstStyle/>
          <a:p>
            <a:r>
              <a:rPr lang="en-US" dirty="0"/>
              <a:t>Several marks available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585CD3-4171-904A-BA1B-56CFC1092162}"/>
              </a:ext>
            </a:extLst>
          </p:cNvPr>
          <p:cNvSpPr txBox="1">
            <a:spLocks/>
          </p:cNvSpPr>
          <p:nvPr/>
        </p:nvSpPr>
        <p:spPr bwMode="auto">
          <a:xfrm>
            <a:off x="1418896" y="1655379"/>
            <a:ext cx="2896493" cy="294816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area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bar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circle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line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point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rule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square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tick</a:t>
            </a: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EEAC81-C113-9543-AEC0-EFAAD0F95C16}"/>
              </a:ext>
            </a:extLst>
          </p:cNvPr>
          <p:cNvSpPr txBox="1">
            <a:spLocks/>
          </p:cNvSpPr>
          <p:nvPr/>
        </p:nvSpPr>
        <p:spPr bwMode="auto">
          <a:xfrm>
            <a:off x="6091636" y="1655378"/>
            <a:ext cx="1797269" cy="294816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2400" dirty="0" err="1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rect</a:t>
            </a:r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</a:p>
          <a:p>
            <a:pPr algn="l"/>
            <a:r>
              <a:rPr lang="en-US" sz="2400" dirty="0" err="1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geoshape</a:t>
            </a:r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boxplot</a:t>
            </a:r>
          </a:p>
          <a:p>
            <a:pPr algn="l"/>
            <a:r>
              <a:rPr lang="en-US" sz="2400" dirty="0" err="1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errorbar</a:t>
            </a:r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 err="1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errorband</a:t>
            </a:r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2B3E9B-0DAC-F140-BA94-4F55CA2E89B3}"/>
              </a:ext>
            </a:extLst>
          </p:cNvPr>
          <p:cNvSpPr txBox="1">
            <a:spLocks/>
          </p:cNvSpPr>
          <p:nvPr/>
        </p:nvSpPr>
        <p:spPr bwMode="auto">
          <a:xfrm>
            <a:off x="116536" y="539954"/>
            <a:ext cx="7302843" cy="360006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“mark”: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point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b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70544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36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5214"/>
          </a:xfrm>
        </p:spPr>
        <p:txBody>
          <a:bodyPr/>
          <a:lstStyle/>
          <a:p>
            <a:r>
              <a:rPr lang="en-US" dirty="0"/>
              <a:t>Tooltips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2B3E9B-0DAC-F140-BA94-4F55CA2E89B3}"/>
              </a:ext>
            </a:extLst>
          </p:cNvPr>
          <p:cNvSpPr txBox="1">
            <a:spLocks/>
          </p:cNvSpPr>
          <p:nvPr/>
        </p:nvSpPr>
        <p:spPr bwMode="auto">
          <a:xfrm>
            <a:off x="409903" y="725215"/>
            <a:ext cx="8403021" cy="427245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2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 encodings: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mark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: {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point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BE0B34"/>
                </a:solidFill>
                <a:latin typeface="Courier" charset="0"/>
                <a:ea typeface="Courier" charset="0"/>
                <a:cs typeface="Courier" charset="0"/>
              </a:rPr>
              <a:t>tooltip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BE0B34"/>
                </a:solidFill>
                <a:latin typeface="Courier" charset="0"/>
                <a:ea typeface="Courier" charset="0"/>
                <a:cs typeface="Courier" charset="0"/>
              </a:rPr>
              <a:t>: true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b="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 data: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algn="l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mark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: {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point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tooltip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{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}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b="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b="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63637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37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291" y="1000588"/>
            <a:ext cx="8087268" cy="3469238"/>
          </a:xfr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var small = [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{ "weather": "sunny", "temp": 35 },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{ "weather": "sunny", "temp": 38 },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{ "weather": "sunny", "temp": 41 },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{ "weather": "partially sunny", "temp": 29 },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{ "weather": "partially sunny", "temp": 34 },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{ "weather": "rainy", "temp": 30 },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BC24A3-7B7F-7F4E-B7DC-5401AE1377E0}"/>
              </a:ext>
            </a:extLst>
          </p:cNvPr>
          <p:cNvSpPr txBox="1">
            <a:spLocks/>
          </p:cNvSpPr>
          <p:nvPr/>
        </p:nvSpPr>
        <p:spPr bwMode="auto">
          <a:xfrm>
            <a:off x="685291" y="4175866"/>
            <a:ext cx="5081664" cy="58792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20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1pPr>
            <a:lvl2pPr marL="704850" indent="-28575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6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2pPr>
            <a:lvl3pPr marL="1047750" indent="-1714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3pPr>
            <a:lvl4pPr marL="1504950" indent="-1714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4pPr>
            <a:lvl5pPr marL="1962150" indent="-1714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5pPr>
            <a:lvl6pPr marL="22479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6pPr>
            <a:lvl7pPr marL="27051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7pPr>
            <a:lvl8pPr marL="31623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8pPr>
            <a:lvl9pPr marL="36195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Font typeface="Arial"/>
              <a:buNone/>
            </a:pPr>
            <a:r>
              <a:rPr lang="en-US" kern="0" dirty="0"/>
              <a:t>This data is in </a:t>
            </a:r>
            <a:r>
              <a:rPr lang="en-US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resbaz_az.js</a:t>
            </a:r>
            <a:endParaRPr lang="en-US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Font typeface="Arial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74596834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38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291" y="0"/>
            <a:ext cx="7772400" cy="987929"/>
          </a:xfrm>
        </p:spPr>
        <p:txBody>
          <a:bodyPr/>
          <a:lstStyle/>
          <a:p>
            <a:r>
              <a:rPr lang="en-US" sz="2800" dirty="0"/>
              <a:t>Exercise: Now that we’ve seen the small dataset, try a larger 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31583" y="1257744"/>
            <a:ext cx="4228077" cy="1314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Replicate this plot with the Kaggle Starbucks nutritional information data. Don’t forget to add a tooltip!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close up of a mans face&#10;&#10;Description automatically generated">
            <a:extLst>
              <a:ext uri="{FF2B5EF4-FFF2-40B4-BE49-F238E27FC236}">
                <a16:creationId xmlns:a16="http://schemas.microsoft.com/office/drawing/2014/main" id="{45BA1C8B-2505-3A44-80D7-23027F1A5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856" y="987929"/>
            <a:ext cx="4010572" cy="40669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A37B923-9E53-B942-9932-75A406595677}"/>
              </a:ext>
            </a:extLst>
          </p:cNvPr>
          <p:cNvSpPr txBox="1">
            <a:spLocks/>
          </p:cNvSpPr>
          <p:nvPr/>
        </p:nvSpPr>
        <p:spPr bwMode="auto">
          <a:xfrm>
            <a:off x="685291" y="3058509"/>
            <a:ext cx="3720662" cy="14979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{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values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drinks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92980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39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5214"/>
          </a:xfrm>
        </p:spPr>
        <p:txBody>
          <a:bodyPr/>
          <a:lstStyle/>
          <a:p>
            <a:r>
              <a:rPr lang="en-US" dirty="0"/>
              <a:t>Encoding: Mapping Data to Channels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585CD3-4171-904A-BA1B-56CFC1092162}"/>
              </a:ext>
            </a:extLst>
          </p:cNvPr>
          <p:cNvSpPr txBox="1">
            <a:spLocks/>
          </p:cNvSpPr>
          <p:nvPr/>
        </p:nvSpPr>
        <p:spPr bwMode="auto">
          <a:xfrm>
            <a:off x="804041" y="799137"/>
            <a:ext cx="2896493" cy="360006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y	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x2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y2</a:t>
            </a:r>
          </a:p>
          <a:p>
            <a:pPr algn="l"/>
            <a:r>
              <a:rPr lang="en-US" sz="2400" dirty="0" err="1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xError</a:t>
            </a:r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 err="1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yError</a:t>
            </a:r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xError2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yError2</a:t>
            </a: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EEAC81-C113-9543-AEC0-EFAAD0F95C16}"/>
              </a:ext>
            </a:extLst>
          </p:cNvPr>
          <p:cNvSpPr txBox="1">
            <a:spLocks/>
          </p:cNvSpPr>
          <p:nvPr/>
        </p:nvSpPr>
        <p:spPr bwMode="auto">
          <a:xfrm>
            <a:off x="6684580" y="799136"/>
            <a:ext cx="1797269" cy="360006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tooltip</a:t>
            </a:r>
          </a:p>
          <a:p>
            <a:pPr algn="l"/>
            <a:r>
              <a:rPr lang="en-US" sz="2400" dirty="0" err="1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…more…</a:t>
            </a: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D41645-A8BE-6441-BC62-776AD01F0636}"/>
              </a:ext>
            </a:extLst>
          </p:cNvPr>
          <p:cNvSpPr txBox="1">
            <a:spLocks/>
          </p:cNvSpPr>
          <p:nvPr/>
        </p:nvSpPr>
        <p:spPr bwMode="auto">
          <a:xfrm>
            <a:off x="3581130" y="799136"/>
            <a:ext cx="2479549" cy="360006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color	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opacity</a:t>
            </a:r>
          </a:p>
          <a:p>
            <a:pPr algn="l"/>
            <a:r>
              <a:rPr lang="en-US" sz="2400" dirty="0" err="1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fillOpacity</a:t>
            </a:r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 err="1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strokeOpacity</a:t>
            </a:r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 err="1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strokeWidth</a:t>
            </a:r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size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78466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4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234776" y="1"/>
            <a:ext cx="8807035" cy="83557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r"/>
            <a:r>
              <a:rPr lang="en-US" sz="3000" dirty="0"/>
              <a:t>Other </a:t>
            </a:r>
            <a:r>
              <a:rPr lang="en-US" sz="3000" dirty="0" err="1"/>
              <a:t>ResBaz</a:t>
            </a:r>
            <a:r>
              <a:rPr lang="en-US" sz="3000" dirty="0"/>
              <a:t> Visualization Workshops!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695DCA-3D48-6040-8BBE-5EFF02DFA329}"/>
              </a:ext>
            </a:extLst>
          </p:cNvPr>
          <p:cNvSpPr txBox="1"/>
          <p:nvPr/>
        </p:nvSpPr>
        <p:spPr bwMode="auto">
          <a:xfrm>
            <a:off x="234775" y="669575"/>
            <a:ext cx="8807035" cy="291073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C23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Tuesday 1PM: </a:t>
            </a:r>
            <a:r>
              <a:rPr lang="en-US" sz="2400" b="0" i="0" dirty="0">
                <a:solidFill>
                  <a:srgbClr val="0C23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Beautiful Plots with </a:t>
            </a:r>
            <a:r>
              <a:rPr lang="en-US" sz="2400" b="0" i="0" dirty="0">
                <a:solidFill>
                  <a:srgbClr val="0C234B"/>
                </a:solidFill>
                <a:latin typeface="Andale Mono" panose="020B05090000000000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ggplot2 </a:t>
            </a:r>
            <a:r>
              <a:rPr lang="en-US" sz="2400" b="0" i="0" dirty="0">
                <a:solidFill>
                  <a:srgbClr val="0C23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2400" dirty="0">
                <a:solidFill>
                  <a:srgbClr val="0C23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US" sz="2400" b="0" i="0" dirty="0">
                <a:solidFill>
                  <a:srgbClr val="0C23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C23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Wednesday 10AM: </a:t>
            </a:r>
            <a:r>
              <a:rPr lang="en-US" sz="2400" dirty="0">
                <a:solidFill>
                  <a:srgbClr val="0C23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Shiny Dashboard in R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C23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Wednesday 3PM</a:t>
            </a:r>
            <a:r>
              <a:rPr lang="en-US" sz="2400" dirty="0">
                <a:solidFill>
                  <a:srgbClr val="0C23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sz="2400" dirty="0">
                <a:solidFill>
                  <a:srgbClr val="0C234B"/>
                </a:solidFill>
                <a:latin typeface="Andale Mono" panose="020B05090000000000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pandas</a:t>
            </a:r>
            <a:r>
              <a:rPr lang="en-US" sz="2400" dirty="0">
                <a:solidFill>
                  <a:srgbClr val="0C23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</a:t>
            </a:r>
            <a:r>
              <a:rPr lang="en-US" sz="2400" dirty="0">
                <a:solidFill>
                  <a:srgbClr val="0C234B"/>
                </a:solidFill>
                <a:latin typeface="Andale Mono" panose="020B0509000000000004" pitchFamily="49" charset="0"/>
                <a:ea typeface="Verdana" panose="020B0604030504040204" pitchFamily="34" charset="0"/>
                <a:cs typeface="Verdana" panose="020B0604030504040204" pitchFamily="34" charset="0"/>
              </a:rPr>
              <a:t>matplotlib</a:t>
            </a:r>
            <a:r>
              <a:rPr lang="en-US" sz="2400" dirty="0">
                <a:solidFill>
                  <a:srgbClr val="0C23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Python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C23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Friday 3PM: </a:t>
            </a:r>
            <a:r>
              <a:rPr lang="en-US" sz="2400" b="0" i="0" dirty="0">
                <a:solidFill>
                  <a:srgbClr val="0C23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Observable Notebooks (JS)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FB95E5-A671-2C4B-ACA1-29D22A751964}"/>
              </a:ext>
            </a:extLst>
          </p:cNvPr>
          <p:cNvSpPr txBox="1"/>
          <p:nvPr/>
        </p:nvSpPr>
        <p:spPr bwMode="auto">
          <a:xfrm>
            <a:off x="234775" y="3842078"/>
            <a:ext cx="8807035" cy="81560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i="0" dirty="0">
                <a:solidFill>
                  <a:srgbClr val="AB052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See also: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C23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Friday 2PM: </a:t>
            </a:r>
            <a:r>
              <a:rPr lang="en-US" sz="2400" b="0" i="0" dirty="0">
                <a:solidFill>
                  <a:srgbClr val="0C23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 to HTML/CSS</a:t>
            </a:r>
          </a:p>
        </p:txBody>
      </p:sp>
    </p:spTree>
    <p:extLst>
      <p:ext uri="{BB962C8B-B14F-4D97-AF65-F5344CB8AC3E}">
        <p14:creationId xmlns:p14="http://schemas.microsoft.com/office/powerpoint/2010/main" val="68767483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40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291" y="0"/>
            <a:ext cx="7772400" cy="987929"/>
          </a:xfrm>
        </p:spPr>
        <p:txBody>
          <a:bodyPr/>
          <a:lstStyle/>
          <a:p>
            <a:r>
              <a:rPr lang="en-US" sz="2800" dirty="0"/>
              <a:t>Exercise: Let’s encode </a:t>
            </a:r>
            <a:r>
              <a:rPr lang="en-US" sz="2800" dirty="0">
                <a:solidFill>
                  <a:srgbClr val="AB0520"/>
                </a:solidFill>
              </a:rPr>
              <a:t>Caffeine (mg) </a:t>
            </a:r>
            <a:r>
              <a:rPr lang="en-US" sz="2800" dirty="0"/>
              <a:t>with size or color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0CF7140-DB0B-834A-B367-F6CFE03C7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888" y="1054209"/>
            <a:ext cx="4733159" cy="3958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FFEBC0-4BCA-A044-BE2D-C6D79D75D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199" y="1212032"/>
            <a:ext cx="4363983" cy="367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1481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41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5214"/>
          </a:xfrm>
        </p:spPr>
        <p:txBody>
          <a:bodyPr/>
          <a:lstStyle/>
          <a:p>
            <a:r>
              <a:rPr lang="en-US" dirty="0"/>
              <a:t>Aggregation of Data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585CD3-4171-904A-BA1B-56CFC1092162}"/>
              </a:ext>
            </a:extLst>
          </p:cNvPr>
          <p:cNvSpPr txBox="1">
            <a:spLocks/>
          </p:cNvSpPr>
          <p:nvPr/>
        </p:nvSpPr>
        <p:spPr bwMode="auto">
          <a:xfrm>
            <a:off x="195204" y="872545"/>
            <a:ext cx="2896493" cy="360006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count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sum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mean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average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median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variance</a:t>
            </a:r>
          </a:p>
          <a:p>
            <a:pPr algn="l"/>
            <a:r>
              <a:rPr lang="en-US" sz="2400" dirty="0" err="1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stdev</a:t>
            </a:r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stderr</a:t>
            </a: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EEAC81-C113-9543-AEC0-EFAAD0F95C16}"/>
              </a:ext>
            </a:extLst>
          </p:cNvPr>
          <p:cNvSpPr txBox="1">
            <a:spLocks/>
          </p:cNvSpPr>
          <p:nvPr/>
        </p:nvSpPr>
        <p:spPr bwMode="auto">
          <a:xfrm>
            <a:off x="1876495" y="869756"/>
            <a:ext cx="1797269" cy="360006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min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max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valid	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missing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distinct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…more…</a:t>
            </a: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A01BB70-783E-2040-BD98-CD5258F54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71" y="4057450"/>
            <a:ext cx="8087268" cy="1003674"/>
          </a:xfr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/>
              <a:t>See also binning (histograms) and other transforms…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hlinkClick r:id="rId3"/>
              </a:rPr>
              <a:t>https://vega.github.io/vega-lite/docs/encoding.html</a:t>
            </a:r>
            <a:endParaRPr lang="en-US" dirty="0"/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C70F126-7F22-AE47-AB95-F964AAE058B9}"/>
              </a:ext>
            </a:extLst>
          </p:cNvPr>
          <p:cNvSpPr txBox="1">
            <a:spLocks/>
          </p:cNvSpPr>
          <p:nvPr/>
        </p:nvSpPr>
        <p:spPr bwMode="auto">
          <a:xfrm>
            <a:off x="3847976" y="869756"/>
            <a:ext cx="5145545" cy="360006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encoding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: {</a:t>
            </a:r>
          </a:p>
          <a:p>
            <a:pPr algn="l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: {</a:t>
            </a:r>
          </a:p>
          <a:p>
            <a:pPr algn="l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field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column_name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algn="l"/>
            <a:r>
              <a:rPr lang="en-US" sz="2400" dirty="0">
                <a:latin typeface="Courier" charset="0"/>
                <a:cs typeface="Courier New" panose="02070309020205020404" pitchFamily="49" charset="0"/>
              </a:rPr>
              <a:t>   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quantitative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algn="l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aggregate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average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999647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42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291" y="0"/>
            <a:ext cx="7772400" cy="987929"/>
          </a:xfrm>
        </p:spPr>
        <p:txBody>
          <a:bodyPr/>
          <a:lstStyle/>
          <a:p>
            <a:r>
              <a:rPr lang="en-US" sz="2800" dirty="0"/>
              <a:t>Exercise: Can you replicate the chart with the Starbucks Data?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9236E1-5606-B846-955F-7D3669F0B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72" y="1035414"/>
            <a:ext cx="5251018" cy="410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8658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3DC75CED-15EF-6640-82CD-D4F3F001D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" y="654627"/>
            <a:ext cx="6299447" cy="367946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43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060873" cy="654627"/>
          </a:xfrm>
        </p:spPr>
        <p:txBody>
          <a:bodyPr/>
          <a:lstStyle/>
          <a:p>
            <a:r>
              <a:rPr lang="en-US" sz="2800" dirty="0"/>
              <a:t>Exercise: Replicate this chart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8F1B06-54E6-6F43-91A9-CD008E32DCBB}"/>
              </a:ext>
            </a:extLst>
          </p:cNvPr>
          <p:cNvSpPr/>
          <p:nvPr/>
        </p:nvSpPr>
        <p:spPr>
          <a:xfrm>
            <a:off x="5101935" y="2896731"/>
            <a:ext cx="42291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color</a:t>
            </a:r>
            <a:r>
              <a:rPr lang="en-US" sz="2000" b="1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{</a:t>
            </a:r>
          </a:p>
          <a:p>
            <a:pPr algn="l"/>
            <a:r>
              <a:rPr lang="en-US" sz="2000" b="1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sz="2000" b="1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scale</a:t>
            </a:r>
            <a:r>
              <a:rPr lang="en-US" sz="2000" b="1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{</a:t>
            </a:r>
          </a:p>
          <a:p>
            <a:pPr algn="l"/>
            <a:r>
              <a:rPr lang="en-US" sz="2000" b="1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000" b="1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"range": ["red", "blue"]</a:t>
            </a:r>
            <a:endParaRPr lang="en-US" sz="2000" b="1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000" b="1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},</a:t>
            </a:r>
          </a:p>
          <a:p>
            <a:pPr algn="l"/>
            <a:r>
              <a:rPr lang="en-US" sz="2000" b="1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field</a:t>
            </a:r>
            <a:r>
              <a:rPr lang="en-US" sz="2000" b="1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000" b="1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b="1" dirty="0" err="1">
                <a:solidFill>
                  <a:srgbClr val="AB0520"/>
                </a:solidFill>
                <a:latin typeface="Courier" charset="0"/>
                <a:cs typeface="Courier New" panose="02070309020205020404" pitchFamily="49" charset="0"/>
              </a:rPr>
              <a:t>column_name</a:t>
            </a:r>
            <a:r>
              <a:rPr lang="en-US" sz="2000" b="1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algn="l"/>
            <a:r>
              <a:rPr lang="en-US" sz="2000" b="1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”</a:t>
            </a:r>
            <a:r>
              <a:rPr lang="en-US" sz="2000" b="1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000" b="1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000" b="1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quantitative</a:t>
            </a:r>
            <a:r>
              <a:rPr lang="en-US" sz="2000" b="1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algn="l"/>
            <a:r>
              <a:rPr lang="en-US" sz="2000" b="1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DB6DB-0D85-0449-8E02-BC1DAB059F4A}"/>
              </a:ext>
            </a:extLst>
          </p:cNvPr>
          <p:cNvSpPr/>
          <p:nvPr/>
        </p:nvSpPr>
        <p:spPr>
          <a:xfrm>
            <a:off x="5827103" y="1309254"/>
            <a:ext cx="312766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rgbClr val="0C234B"/>
                </a:solidFill>
                <a:latin typeface="+mn-lt"/>
                <a:cs typeface="Courier New" panose="02070309020205020404" pitchFamily="49" charset="0"/>
              </a:rPr>
              <a:t>You can specify details on the scale of an encoding with the </a:t>
            </a:r>
            <a:r>
              <a:rPr lang="en-US" sz="2000" b="1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scale</a:t>
            </a:r>
            <a:r>
              <a:rPr lang="en-US" sz="2000" dirty="0">
                <a:solidFill>
                  <a:srgbClr val="0C234B"/>
                </a:solidFill>
                <a:cs typeface="Courier New" panose="02070309020205020404" pitchFamily="49" charset="0"/>
              </a:rPr>
              <a:t> parameter. Here’s a color example:</a:t>
            </a:r>
            <a:endParaRPr lang="en-US" sz="2000" dirty="0">
              <a:solidFill>
                <a:srgbClr val="0C234B"/>
              </a:solidFill>
              <a:latin typeface="+mn-lt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09469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44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5214"/>
          </a:xfrm>
        </p:spPr>
        <p:txBody>
          <a:bodyPr/>
          <a:lstStyle/>
          <a:p>
            <a:r>
              <a:rPr lang="en-US" dirty="0"/>
              <a:t>Aggregation of Data - Histograms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585CD3-4171-904A-BA1B-56CFC1092162}"/>
              </a:ext>
            </a:extLst>
          </p:cNvPr>
          <p:cNvSpPr txBox="1">
            <a:spLocks/>
          </p:cNvSpPr>
          <p:nvPr/>
        </p:nvSpPr>
        <p:spPr bwMode="auto">
          <a:xfrm>
            <a:off x="195204" y="872545"/>
            <a:ext cx="2896493" cy="360006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count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sum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mean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average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median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variance</a:t>
            </a:r>
          </a:p>
          <a:p>
            <a:pPr algn="l"/>
            <a:r>
              <a:rPr lang="en-US" sz="2400" dirty="0" err="1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stdev</a:t>
            </a:r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stderr</a:t>
            </a: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EEAC81-C113-9543-AEC0-EFAAD0F95C16}"/>
              </a:ext>
            </a:extLst>
          </p:cNvPr>
          <p:cNvSpPr txBox="1">
            <a:spLocks/>
          </p:cNvSpPr>
          <p:nvPr/>
        </p:nvSpPr>
        <p:spPr bwMode="auto">
          <a:xfrm>
            <a:off x="1876495" y="869756"/>
            <a:ext cx="1797269" cy="360006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min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max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valid	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missing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distinct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…more…</a:t>
            </a: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C70F126-7F22-AE47-AB95-F964AAE058B9}"/>
              </a:ext>
            </a:extLst>
          </p:cNvPr>
          <p:cNvSpPr txBox="1">
            <a:spLocks/>
          </p:cNvSpPr>
          <p:nvPr/>
        </p:nvSpPr>
        <p:spPr bwMode="auto">
          <a:xfrm>
            <a:off x="3847976" y="869756"/>
            <a:ext cx="5145545" cy="360006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encoding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: {</a:t>
            </a:r>
          </a:p>
          <a:p>
            <a:pPr algn="l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: {</a:t>
            </a:r>
          </a:p>
          <a:p>
            <a:pPr algn="l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field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column_name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algn="l"/>
            <a:r>
              <a:rPr lang="en-US" sz="2400" dirty="0">
                <a:latin typeface="Courier" charset="0"/>
                <a:cs typeface="Courier New" panose="02070309020205020404" pitchFamily="49" charset="0"/>
              </a:rPr>
              <a:t>   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quantitative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algn="l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bin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},</a:t>
            </a:r>
          </a:p>
          <a:p>
            <a:pPr algn="l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: {</a:t>
            </a:r>
          </a:p>
          <a:p>
            <a:pPr algn="l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quantitative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algn="l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aggregate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},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4514192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45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291" y="0"/>
            <a:ext cx="7772400" cy="987929"/>
          </a:xfrm>
        </p:spPr>
        <p:txBody>
          <a:bodyPr/>
          <a:lstStyle/>
          <a:p>
            <a:r>
              <a:rPr lang="en-US" sz="2800" dirty="0"/>
              <a:t>Exercise: Can you replicate this histogram with the Starbucks Data?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D4C42F-B576-0B4A-A23E-4308CF23E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30" y="949354"/>
            <a:ext cx="3918940" cy="419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2960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46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5214"/>
          </a:xfrm>
        </p:spPr>
        <p:txBody>
          <a:bodyPr/>
          <a:lstStyle/>
          <a:p>
            <a:r>
              <a:rPr lang="en-US" dirty="0"/>
              <a:t>Temporal Data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2B3E9B-0DAC-F140-BA94-4F55CA2E89B3}"/>
              </a:ext>
            </a:extLst>
          </p:cNvPr>
          <p:cNvSpPr txBox="1">
            <a:spLocks/>
          </p:cNvSpPr>
          <p:nvPr/>
        </p:nvSpPr>
        <p:spPr bwMode="auto">
          <a:xfrm>
            <a:off x="409903" y="725215"/>
            <a:ext cx="8403021" cy="427245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2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can set a </a:t>
            </a:r>
            <a:r>
              <a:rPr lang="en-US" sz="2400" b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timeUnit</a:t>
            </a:r>
            <a:r>
              <a:rPr lang="en-US" sz="2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the encoding to group data and then represent its aggregate:</a:t>
            </a:r>
          </a:p>
          <a:p>
            <a:pPr algn="l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: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field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Date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 err="1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timeUnit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 err="1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yearmonth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temporal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: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aggregate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quantative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b="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7F6DC1F-6F85-BC45-8980-E5B85AFFD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455" y="1450429"/>
            <a:ext cx="3131469" cy="333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478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47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98901"/>
          </a:xfrm>
        </p:spPr>
        <p:txBody>
          <a:bodyPr/>
          <a:lstStyle/>
          <a:p>
            <a:r>
              <a:rPr lang="en-US" sz="2800" dirty="0"/>
              <a:t>Exercise: Create this chart with the UFO Data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A20EB4-0483-E546-B3E8-5FFB21917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892" y="763801"/>
            <a:ext cx="4190817" cy="43796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CE63DF3-591D-CE40-94EC-FD3454C1E5BB}"/>
              </a:ext>
            </a:extLst>
          </p:cNvPr>
          <p:cNvSpPr txBox="1">
            <a:spLocks/>
          </p:cNvSpPr>
          <p:nvPr/>
        </p:nvSpPr>
        <p:spPr bwMode="auto">
          <a:xfrm>
            <a:off x="352782" y="2141583"/>
            <a:ext cx="3720662" cy="14979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0C234B"/>
                </a:solidFill>
                <a:latin typeface="Verdana"/>
                <a:ea typeface="+mj-ea"/>
                <a:cs typeface="+mj-cs"/>
                <a:sym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{</a:t>
            </a: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values</a:t>
            </a:r>
            <a:r>
              <a:rPr lang="en-US" sz="2400" dirty="0">
                <a:solidFill>
                  <a:srgbClr val="AB05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 err="1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ufos</a:t>
            </a:r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solidFill>
                  <a:srgbClr val="AB052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dirty="0">
              <a:solidFill>
                <a:srgbClr val="AB052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02664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48</a:t>
            </a:fld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76300"/>
          </a:xfrm>
        </p:spPr>
        <p:txBody>
          <a:bodyPr/>
          <a:lstStyle/>
          <a:p>
            <a:r>
              <a:rPr lang="en-US" sz="2800" dirty="0"/>
              <a:t>Acknowledgements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2900" y="932795"/>
            <a:ext cx="8580383" cy="3355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workshop is based on the tutorials and documentation at https://</a:t>
            </a:r>
            <a:r>
              <a:rPr lang="en-US" dirty="0" err="1"/>
              <a:t>vega.github.io</a:t>
            </a:r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/>
              <a:t>Data Visualization basics are based on Visualization Analysis and Design, by Tamara </a:t>
            </a:r>
            <a:r>
              <a:rPr lang="en-US" dirty="0" err="1"/>
              <a:t>Munzner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workshop was funded by the National Science Foundation, under project NSF IIS-</a:t>
            </a:r>
            <a:r>
              <a:rPr lang="en-US" dirty="0">
                <a:hlinkClick r:id="rId3"/>
              </a:rPr>
              <a:t>1844573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30198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8965" y="0"/>
            <a:ext cx="8875644" cy="715617"/>
          </a:xfrm>
        </p:spPr>
        <p:txBody>
          <a:bodyPr/>
          <a:lstStyle/>
          <a:p>
            <a:r>
              <a:rPr lang="en-US" sz="2400" dirty="0"/>
              <a:t>Do you want to go at your own pace?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8D7F422-3C98-D149-965C-D3F38F02F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65" y="891650"/>
            <a:ext cx="4999222" cy="442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CF9BCA9-8335-F144-923A-BDBBCFCF1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3673" y="891650"/>
            <a:ext cx="3411362" cy="4156868"/>
          </a:xfrm>
        </p:spPr>
        <p:txBody>
          <a:bodyPr/>
          <a:lstStyle/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/>
              <a:t>Included is a PDF of the exercises &amp; a Twitch dataset we won’t get to.</a:t>
            </a:r>
          </a:p>
        </p:txBody>
      </p: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43C2DE0C-C605-1648-B0D9-3CC5DCDEF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966" y="1987277"/>
            <a:ext cx="3411363" cy="2946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984856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6594" y="1122106"/>
            <a:ext cx="8704755" cy="3033385"/>
          </a:xfrm>
        </p:spPr>
        <p:txBody>
          <a:bodyPr/>
          <a:lstStyle/>
          <a:p>
            <a:r>
              <a:rPr lang="en-US" dirty="0"/>
              <a:t>Some Data Terminology</a:t>
            </a:r>
          </a:p>
        </p:txBody>
      </p:sp>
    </p:spTree>
    <p:extLst>
      <p:ext uri="{BB962C8B-B14F-4D97-AF65-F5344CB8AC3E}">
        <p14:creationId xmlns:p14="http://schemas.microsoft.com/office/powerpoint/2010/main" val="70934109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7</a:t>
            </a:fld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76300"/>
          </a:xfrm>
        </p:spPr>
        <p:txBody>
          <a:bodyPr/>
          <a:lstStyle/>
          <a:p>
            <a:r>
              <a:rPr lang="en-US" sz="2800" dirty="0"/>
              <a:t>Data Tables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146800" y="914400"/>
            <a:ext cx="2844800" cy="3962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Each data point is an </a:t>
            </a:r>
            <a:r>
              <a:rPr lang="en-US" b="1" dirty="0"/>
              <a:t>item </a:t>
            </a:r>
            <a:r>
              <a:rPr lang="en-US" dirty="0"/>
              <a:t>(or </a:t>
            </a:r>
            <a:r>
              <a:rPr lang="en-US" i="1" dirty="0"/>
              <a:t>records</a:t>
            </a:r>
            <a:r>
              <a:rPr lang="en-US" dirty="0"/>
              <a:t>), usually represented as a row.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Columns contain values of a particular </a:t>
            </a:r>
            <a:r>
              <a:rPr lang="en-US" b="1" dirty="0"/>
              <a:t>attribute </a:t>
            </a:r>
            <a:r>
              <a:rPr lang="en-US" dirty="0"/>
              <a:t>(or </a:t>
            </a:r>
            <a:r>
              <a:rPr lang="en-US" i="1" dirty="0"/>
              <a:t>field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dirty="0"/>
              <a:t>The value of an attribute for a particular item is a </a:t>
            </a:r>
            <a:r>
              <a:rPr lang="en-US" b="1" dirty="0"/>
              <a:t>cell </a:t>
            </a:r>
            <a:r>
              <a:rPr lang="en-US" dirty="0"/>
              <a:t>(or </a:t>
            </a:r>
            <a:r>
              <a:rPr lang="en-US" i="1" dirty="0"/>
              <a:t>attribute value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Shape 162"/>
          <p:cNvPicPr preferRelativeResize="0"/>
          <p:nvPr/>
        </p:nvPicPr>
        <p:blipFill rotWithShape="1">
          <a:blip r:embed="rId3">
            <a:alphaModFix/>
          </a:blip>
          <a:srcRect b="17940"/>
          <a:stretch/>
        </p:blipFill>
        <p:spPr>
          <a:xfrm>
            <a:off x="88900" y="918281"/>
            <a:ext cx="5915037" cy="36156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917242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8</a:t>
            </a:fld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76300"/>
          </a:xfrm>
        </p:spPr>
        <p:txBody>
          <a:bodyPr/>
          <a:lstStyle/>
          <a:p>
            <a:r>
              <a:rPr lang="en-US" sz="2800" dirty="0"/>
              <a:t>Types of Attributes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41300" y="835570"/>
            <a:ext cx="8801100" cy="228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Quantitative</a:t>
            </a:r>
            <a:r>
              <a:rPr lang="en-US" dirty="0"/>
              <a:t> data has order and allows mathematical operations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b="1" dirty="0"/>
              <a:t>Ordinal</a:t>
            </a:r>
            <a:r>
              <a:rPr lang="en-US" dirty="0"/>
              <a:t> data has order but not mathematical relationships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b="1" dirty="0"/>
              <a:t>Nominal (a.k.a. Categorical)</a:t>
            </a:r>
            <a:r>
              <a:rPr lang="en-US" dirty="0"/>
              <a:t> data has neither order nor mathematical relationships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fig2.1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6" t="13448" r="12121" b="59655"/>
          <a:stretch/>
        </p:blipFill>
        <p:spPr>
          <a:xfrm>
            <a:off x="6350000" y="3136900"/>
            <a:ext cx="2194560" cy="873346"/>
          </a:xfrm>
          <a:prstGeom prst="rect">
            <a:avLst/>
          </a:prstGeom>
        </p:spPr>
      </p:pic>
      <p:pic>
        <p:nvPicPr>
          <p:cNvPr id="11" name="Picture 10" descr="fig2.1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6" t="54828" r="12121" b="16207"/>
          <a:stretch/>
        </p:blipFill>
        <p:spPr>
          <a:xfrm>
            <a:off x="3213100" y="3035300"/>
            <a:ext cx="2743200" cy="1175657"/>
          </a:xfrm>
          <a:prstGeom prst="rect">
            <a:avLst/>
          </a:prstGeom>
        </p:spPr>
      </p:pic>
      <p:pic>
        <p:nvPicPr>
          <p:cNvPr id="12" name="Picture 11" descr="fig2.1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6" t="81725" r="12121" b="-1"/>
          <a:stretch/>
        </p:blipFill>
        <p:spPr>
          <a:xfrm>
            <a:off x="165100" y="2946400"/>
            <a:ext cx="2743200" cy="7417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0" y="4881890"/>
            <a:ext cx="42164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solidFill>
                  <a:srgbClr val="0C234B"/>
                </a:solidFill>
                <a:latin typeface="+mn-lt"/>
              </a:rPr>
              <a:t>Images from </a:t>
            </a:r>
            <a:r>
              <a:rPr lang="en-US" sz="1200" dirty="0" err="1">
                <a:solidFill>
                  <a:srgbClr val="0C234B"/>
                </a:solidFill>
                <a:latin typeface="+mn-lt"/>
              </a:rPr>
              <a:t>Munzner</a:t>
            </a:r>
            <a:r>
              <a:rPr lang="en-US" sz="1200" dirty="0">
                <a:solidFill>
                  <a:srgbClr val="0C234B"/>
                </a:solidFill>
                <a:latin typeface="+mn-lt"/>
              </a:rPr>
              <a:t>, Visualization Analysis and Design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73957D-140F-9C4A-BC15-CCBF44A532A1}"/>
              </a:ext>
            </a:extLst>
          </p:cNvPr>
          <p:cNvSpPr txBox="1">
            <a:spLocks/>
          </p:cNvSpPr>
          <p:nvPr/>
        </p:nvSpPr>
        <p:spPr bwMode="auto">
          <a:xfrm>
            <a:off x="6666952" y="3078443"/>
            <a:ext cx="1073917" cy="3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20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1pPr>
            <a:lvl2pPr marL="704850" indent="-28575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6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2pPr>
            <a:lvl3pPr marL="1047750" indent="-1714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3pPr>
            <a:lvl4pPr marL="1504950" indent="-1714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4pPr>
            <a:lvl5pPr marL="1962150" indent="-1714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5pPr>
            <a:lvl6pPr marL="22479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6pPr>
            <a:lvl7pPr marL="27051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7pPr>
            <a:lvl8pPr marL="31623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8pPr>
            <a:lvl9pPr marL="36195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i="1" kern="0" dirty="0">
                <a:solidFill>
                  <a:schemeClr val="bg2">
                    <a:lumMod val="50000"/>
                  </a:schemeClr>
                </a:solidFill>
              </a:rPr>
              <a:t>Nominal</a:t>
            </a:r>
          </a:p>
        </p:txBody>
      </p:sp>
    </p:spTree>
    <p:extLst>
      <p:ext uri="{BB962C8B-B14F-4D97-AF65-F5344CB8AC3E}">
        <p14:creationId xmlns:p14="http://schemas.microsoft.com/office/powerpoint/2010/main" val="77807951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31D21-4A4F-034C-896A-AD009F94F6BB}" type="slidenum">
              <a:rPr lang="en-US" smtClean="0"/>
              <a:t>9</a:t>
            </a:fld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76300"/>
          </a:xfrm>
        </p:spPr>
        <p:txBody>
          <a:bodyPr/>
          <a:lstStyle/>
          <a:p>
            <a:r>
              <a:rPr lang="en-US" sz="2800" dirty="0"/>
              <a:t>Examples</a:t>
            </a:r>
          </a:p>
        </p:txBody>
      </p:sp>
      <p:pic>
        <p:nvPicPr>
          <p:cNvPr id="3" name="Picture 2" descr="fig2.1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6" t="13448" r="12121" b="59655"/>
          <a:stretch/>
        </p:blipFill>
        <p:spPr>
          <a:xfrm>
            <a:off x="6381230" y="930130"/>
            <a:ext cx="2194560" cy="873346"/>
          </a:xfrm>
          <a:prstGeom prst="rect">
            <a:avLst/>
          </a:prstGeom>
        </p:spPr>
      </p:pic>
      <p:pic>
        <p:nvPicPr>
          <p:cNvPr id="11" name="Picture 10" descr="fig2.1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6" t="54828" r="12121" b="16207"/>
          <a:stretch/>
        </p:blipFill>
        <p:spPr>
          <a:xfrm>
            <a:off x="3244330" y="828530"/>
            <a:ext cx="2743200" cy="1175657"/>
          </a:xfrm>
          <a:prstGeom prst="rect">
            <a:avLst/>
          </a:prstGeom>
        </p:spPr>
      </p:pic>
      <p:pic>
        <p:nvPicPr>
          <p:cNvPr id="12" name="Picture 11" descr="fig2.1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6" t="81725" r="12121" b="-1"/>
          <a:stretch/>
        </p:blipFill>
        <p:spPr>
          <a:xfrm>
            <a:off x="196330" y="739630"/>
            <a:ext cx="2743200" cy="741784"/>
          </a:xfrm>
          <a:prstGeom prst="rect">
            <a:avLst/>
          </a:prstGeom>
        </p:spPr>
      </p:pic>
      <p:sp>
        <p:nvSpPr>
          <p:cNvPr id="10" name="Shape 79"/>
          <p:cNvSpPr txBox="1"/>
          <p:nvPr/>
        </p:nvSpPr>
        <p:spPr>
          <a:xfrm>
            <a:off x="763631" y="1930400"/>
            <a:ext cx="2157577" cy="2472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buFont typeface="Arial"/>
              <a:buChar char="•"/>
            </a:pPr>
            <a:r>
              <a:rPr lang="en-US" sz="1800" i="1" dirty="0">
                <a:solidFill>
                  <a:srgbClr val="0C234B"/>
                </a:solidFill>
              </a:rPr>
              <a:t>Lengths</a:t>
            </a:r>
          </a:p>
          <a:p>
            <a:pPr marL="285750" lvl="0" indent="-285750" algn="l" rtl="0">
              <a:spcBef>
                <a:spcPts val="0"/>
              </a:spcBef>
              <a:buFont typeface="Arial"/>
              <a:buChar char="•"/>
            </a:pPr>
            <a:r>
              <a:rPr lang="en-US" sz="1800" i="1" dirty="0">
                <a:solidFill>
                  <a:srgbClr val="0C234B"/>
                </a:solidFill>
              </a:rPr>
              <a:t>Counts</a:t>
            </a:r>
          </a:p>
          <a:p>
            <a:pPr marL="285750" lvl="0" indent="-285750" algn="l" rtl="0">
              <a:spcBef>
                <a:spcPts val="0"/>
              </a:spcBef>
              <a:buFont typeface="Arial"/>
              <a:buChar char="•"/>
            </a:pPr>
            <a:r>
              <a:rPr lang="en-US" sz="1800" i="1" dirty="0">
                <a:solidFill>
                  <a:srgbClr val="0C234B"/>
                </a:solidFill>
              </a:rPr>
              <a:t>Pressure</a:t>
            </a:r>
          </a:p>
          <a:p>
            <a:pPr marL="285750" lvl="0" indent="-285750" algn="l" rtl="0">
              <a:spcBef>
                <a:spcPts val="0"/>
              </a:spcBef>
              <a:buFont typeface="Arial"/>
              <a:buChar char="•"/>
            </a:pPr>
            <a:r>
              <a:rPr lang="en-US" sz="1800" i="1" dirty="0">
                <a:solidFill>
                  <a:srgbClr val="0C234B"/>
                </a:solidFill>
              </a:rPr>
              <a:t>Temperature</a:t>
            </a:r>
          </a:p>
          <a:p>
            <a:pPr marL="285750" lvl="0" indent="-285750" algn="l" rtl="0">
              <a:spcBef>
                <a:spcPts val="0"/>
              </a:spcBef>
              <a:buFont typeface="Arial"/>
              <a:buChar char="•"/>
            </a:pPr>
            <a:r>
              <a:rPr lang="en-US" sz="1800" i="1" dirty="0">
                <a:solidFill>
                  <a:srgbClr val="0C234B"/>
                </a:solidFill>
              </a:rPr>
              <a:t>Weights</a:t>
            </a:r>
          </a:p>
          <a:p>
            <a:pPr marL="285750" lvl="0" indent="-285750" algn="l" rtl="0">
              <a:spcBef>
                <a:spcPts val="0"/>
              </a:spcBef>
              <a:buFont typeface="Arial"/>
              <a:buChar char="•"/>
            </a:pPr>
            <a:r>
              <a:rPr lang="en-US" sz="1800" i="1" dirty="0">
                <a:solidFill>
                  <a:srgbClr val="0C234B"/>
                </a:solidFill>
              </a:rPr>
              <a:t>Distances</a:t>
            </a:r>
          </a:p>
          <a:p>
            <a:pPr marL="285750" lvl="0" indent="-285750" algn="l">
              <a:spcBef>
                <a:spcPts val="0"/>
              </a:spcBef>
              <a:buFont typeface="Arial"/>
              <a:buChar char="•"/>
            </a:pPr>
            <a:r>
              <a:rPr lang="en-US" sz="1800" i="1" dirty="0">
                <a:solidFill>
                  <a:srgbClr val="0C234B"/>
                </a:solidFill>
              </a:rPr>
              <a:t>Dates</a:t>
            </a:r>
          </a:p>
          <a:p>
            <a:pPr marL="285750" lvl="0" indent="-285750" algn="l">
              <a:spcBef>
                <a:spcPts val="0"/>
              </a:spcBef>
              <a:buFont typeface="Arial"/>
              <a:buChar char="•"/>
            </a:pPr>
            <a:r>
              <a:rPr lang="en-US" sz="1800" i="1" dirty="0">
                <a:solidFill>
                  <a:srgbClr val="0C234B"/>
                </a:solidFill>
              </a:rPr>
              <a:t>Coordinates</a:t>
            </a:r>
          </a:p>
          <a:p>
            <a:pPr marL="285750" lvl="0" indent="-285750" algn="l" rtl="0">
              <a:spcBef>
                <a:spcPts val="0"/>
              </a:spcBef>
              <a:buFont typeface="Arial"/>
              <a:buChar char="•"/>
            </a:pPr>
            <a:endParaRPr lang="en" sz="1800" dirty="0">
              <a:solidFill>
                <a:srgbClr val="0C234B"/>
              </a:solidFill>
            </a:endParaRPr>
          </a:p>
        </p:txBody>
      </p:sp>
      <p:sp>
        <p:nvSpPr>
          <p:cNvPr id="13" name="Shape 79"/>
          <p:cNvSpPr txBox="1"/>
          <p:nvPr/>
        </p:nvSpPr>
        <p:spPr>
          <a:xfrm>
            <a:off x="3626561" y="1930400"/>
            <a:ext cx="2157577" cy="2472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buFont typeface="Arial"/>
              <a:buChar char="•"/>
            </a:pPr>
            <a:r>
              <a:rPr lang="en-US" sz="1800" i="1" dirty="0">
                <a:solidFill>
                  <a:srgbClr val="0C234B"/>
                </a:solidFill>
              </a:rPr>
              <a:t>S, M, L sizes</a:t>
            </a:r>
          </a:p>
          <a:p>
            <a:pPr marL="285750" lvl="0" indent="-285750" algn="l" rtl="0">
              <a:spcBef>
                <a:spcPts val="0"/>
              </a:spcBef>
              <a:buFont typeface="Arial"/>
              <a:buChar char="•"/>
            </a:pPr>
            <a:r>
              <a:rPr lang="en-US" sz="1800" i="1" dirty="0">
                <a:solidFill>
                  <a:srgbClr val="0C234B"/>
                </a:solidFill>
              </a:rPr>
              <a:t>Letter grades</a:t>
            </a:r>
          </a:p>
          <a:p>
            <a:pPr marL="285750" lvl="0" indent="-285750" algn="l" rtl="0">
              <a:spcBef>
                <a:spcPts val="0"/>
              </a:spcBef>
              <a:buFont typeface="Arial"/>
              <a:buChar char="•"/>
            </a:pPr>
            <a:r>
              <a:rPr lang="en-US" sz="1800" i="1" dirty="0">
                <a:solidFill>
                  <a:srgbClr val="0C234B"/>
                </a:solidFill>
              </a:rPr>
              <a:t>Rankings</a:t>
            </a:r>
          </a:p>
          <a:p>
            <a:pPr marL="285750" lvl="0" indent="-285750" algn="l" rtl="0">
              <a:spcBef>
                <a:spcPts val="0"/>
              </a:spcBef>
              <a:buFont typeface="Arial"/>
              <a:buChar char="•"/>
            </a:pPr>
            <a:r>
              <a:rPr lang="en-US" sz="1800" i="1" dirty="0" err="1">
                <a:solidFill>
                  <a:srgbClr val="0C234B"/>
                </a:solidFill>
              </a:rPr>
              <a:t>Likert</a:t>
            </a:r>
            <a:r>
              <a:rPr lang="en-US" sz="1800" i="1" dirty="0">
                <a:solidFill>
                  <a:srgbClr val="0C234B"/>
                </a:solidFill>
              </a:rPr>
              <a:t> scales (e.g., rate from very satisfied to very dissatisfied)</a:t>
            </a:r>
          </a:p>
        </p:txBody>
      </p:sp>
      <p:sp>
        <p:nvSpPr>
          <p:cNvPr id="14" name="Shape 79"/>
          <p:cNvSpPr txBox="1"/>
          <p:nvPr/>
        </p:nvSpPr>
        <p:spPr>
          <a:xfrm>
            <a:off x="6489491" y="1930400"/>
            <a:ext cx="2157577" cy="2472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buFont typeface="Arial"/>
              <a:buChar char="•"/>
            </a:pPr>
            <a:r>
              <a:rPr lang="en-US" sz="1800" i="1" dirty="0">
                <a:solidFill>
                  <a:srgbClr val="0C234B"/>
                </a:solidFill>
              </a:rPr>
              <a:t>Shapes</a:t>
            </a:r>
          </a:p>
          <a:p>
            <a:pPr marL="285750" lvl="0" indent="-285750" algn="l" rtl="0">
              <a:spcBef>
                <a:spcPts val="0"/>
              </a:spcBef>
              <a:buFont typeface="Arial"/>
              <a:buChar char="•"/>
            </a:pPr>
            <a:r>
              <a:rPr lang="en-US" sz="1800" i="1" dirty="0">
                <a:solidFill>
                  <a:srgbClr val="0C234B"/>
                </a:solidFill>
              </a:rPr>
              <a:t>Colors</a:t>
            </a:r>
          </a:p>
          <a:p>
            <a:pPr marL="285750" lvl="0" indent="-285750" algn="l" rtl="0">
              <a:spcBef>
                <a:spcPts val="0"/>
              </a:spcBef>
              <a:buFont typeface="Arial"/>
              <a:buChar char="•"/>
            </a:pPr>
            <a:r>
              <a:rPr lang="en-US" sz="1800" i="1" dirty="0">
                <a:solidFill>
                  <a:srgbClr val="0C234B"/>
                </a:solidFill>
              </a:rPr>
              <a:t>Names</a:t>
            </a:r>
          </a:p>
          <a:p>
            <a:pPr marL="285750" lvl="0" indent="-285750" algn="l" rtl="0">
              <a:spcBef>
                <a:spcPts val="0"/>
              </a:spcBef>
              <a:buFont typeface="Arial"/>
              <a:buChar char="•"/>
            </a:pPr>
            <a:r>
              <a:rPr lang="en-US" sz="1800" i="1" dirty="0">
                <a:solidFill>
                  <a:srgbClr val="0C234B"/>
                </a:solidFill>
              </a:rPr>
              <a:t>Blood types</a:t>
            </a:r>
          </a:p>
          <a:p>
            <a:pPr marL="285750" lvl="0" indent="-285750" algn="l" rtl="0">
              <a:spcBef>
                <a:spcPts val="0"/>
              </a:spcBef>
              <a:buFont typeface="Arial"/>
              <a:buChar char="•"/>
            </a:pPr>
            <a:r>
              <a:rPr lang="en-US" sz="1800" i="1" dirty="0">
                <a:solidFill>
                  <a:srgbClr val="0C234B"/>
                </a:solidFill>
              </a:rPr>
              <a:t>Countries</a:t>
            </a:r>
          </a:p>
          <a:p>
            <a:pPr marL="285750" lvl="0" indent="-285750" algn="l" rtl="0">
              <a:spcBef>
                <a:spcPts val="0"/>
              </a:spcBef>
              <a:buFont typeface="Arial"/>
              <a:buChar char="•"/>
            </a:pPr>
            <a:r>
              <a:rPr lang="en-US" sz="1800" i="1" dirty="0">
                <a:solidFill>
                  <a:srgbClr val="0C234B"/>
                </a:solidFill>
              </a:rPr>
              <a:t>Event types</a:t>
            </a:r>
            <a:endParaRPr lang="en" sz="1800" dirty="0">
              <a:solidFill>
                <a:srgbClr val="0C234B"/>
              </a:solidFill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0" y="4881890"/>
            <a:ext cx="42164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solidFill>
                  <a:srgbClr val="0C234B"/>
                </a:solidFill>
                <a:latin typeface="+mn-lt"/>
              </a:rPr>
              <a:t>Images from </a:t>
            </a:r>
            <a:r>
              <a:rPr lang="en-US" sz="1200" dirty="0" err="1">
                <a:solidFill>
                  <a:srgbClr val="0C234B"/>
                </a:solidFill>
                <a:latin typeface="+mn-lt"/>
              </a:rPr>
              <a:t>Munzner</a:t>
            </a:r>
            <a:r>
              <a:rPr lang="en-US" sz="1200" dirty="0">
                <a:solidFill>
                  <a:srgbClr val="0C234B"/>
                </a:solidFill>
                <a:latin typeface="+mn-lt"/>
              </a:rPr>
              <a:t>, Visualization Analysis and Design</a:t>
            </a:r>
            <a:endParaRPr lang="en-US" sz="1200" b="0" i="0" dirty="0">
              <a:solidFill>
                <a:srgbClr val="0C234B"/>
              </a:solidFill>
              <a:latin typeface="+mn-lt"/>
            </a:endParaRP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6E367930-267F-E746-82CB-1A6DEE1EA2A9}"/>
              </a:ext>
            </a:extLst>
          </p:cNvPr>
          <p:cNvSpPr txBox="1">
            <a:spLocks/>
          </p:cNvSpPr>
          <p:nvPr/>
        </p:nvSpPr>
        <p:spPr bwMode="auto">
          <a:xfrm>
            <a:off x="6698483" y="883906"/>
            <a:ext cx="1073917" cy="3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20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1pPr>
            <a:lvl2pPr marL="704850" indent="-28575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6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2pPr>
            <a:lvl3pPr marL="1047750" indent="-1714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3pPr>
            <a:lvl4pPr marL="1504950" indent="-1714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4pPr>
            <a:lvl5pPr marL="1962150" indent="-1714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E0B34"/>
              </a:buClr>
              <a:buFont typeface="Arial"/>
              <a:buChar char="•"/>
              <a:defRPr sz="1200">
                <a:solidFill>
                  <a:srgbClr val="0C234B"/>
                </a:solidFill>
                <a:latin typeface="Verdana"/>
                <a:ea typeface="+mn-ea"/>
                <a:cs typeface="Verdana"/>
                <a:sym typeface="Calibri" charset="0"/>
              </a:defRPr>
            </a:lvl5pPr>
            <a:lvl6pPr marL="22479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6pPr>
            <a:lvl7pPr marL="27051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7pPr>
            <a:lvl8pPr marL="31623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8pPr>
            <a:lvl9pPr marL="3619500" algn="ctr" rtl="0" fontAlgn="base">
              <a:spcBef>
                <a:spcPts val="500"/>
              </a:spcBef>
              <a:spcAft>
                <a:spcPct val="0"/>
              </a:spcAft>
              <a:defRPr sz="2000">
                <a:solidFill>
                  <a:srgbClr val="878787"/>
                </a:solidFill>
                <a:latin typeface="+mn-lt"/>
                <a:ea typeface="+mn-ea"/>
                <a:cs typeface="+mn-cs"/>
                <a:sym typeface="Calibri" charset="0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i="1" kern="0" dirty="0">
                <a:solidFill>
                  <a:schemeClr val="bg2">
                    <a:lumMod val="50000"/>
                  </a:schemeClr>
                </a:solidFill>
              </a:rPr>
              <a:t>Nominal</a:t>
            </a:r>
          </a:p>
        </p:txBody>
      </p:sp>
    </p:spTree>
    <p:extLst>
      <p:ext uri="{BB962C8B-B14F-4D97-AF65-F5344CB8AC3E}">
        <p14:creationId xmlns:p14="http://schemas.microsoft.com/office/powerpoint/2010/main" val="141713797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- Title Slide">
  <a:themeElements>
    <a:clrScheme name="Default - 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le Slide">
      <a:majorFont>
        <a:latin typeface="Calibri"/>
        <a:ea typeface="ヒラギノ角ゴ ProN W3"/>
        <a:cs typeface="ヒラギノ角ゴ ProN W3"/>
      </a:majorFont>
      <a:minorFont>
        <a:latin typeface="Calibri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  <a:txDef>
      <a:spPr bwMode="auto">
        <a:noFill/>
        <a:ln>
          <a:noFill/>
        </a:ln>
        <a:effectLst/>
        <a:extLst>
          <a:ext uri="{FAA26D3D-D897-4be2-8F04-BA451C77F1D7}">
            <ma14:placeholderFlag xmlns="" xmlns:ma14="http://schemas.microsoft.com/office/mac/drawingml/2011/main" val="1"/>
          </a:ex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12700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38100" tIns="38100" rIns="38100" bIns="38100" numCol="1" anchor="ctr" anchorCtr="0" compatLnSpc="1">
        <a:prstTxWarp prst="textNoShape">
          <a:avLst/>
        </a:prstTxWarp>
      </a:bodyPr>
      <a:lstStyle>
        <a:defPPr>
          <a:defRPr sz="3400" b="0" i="0" dirty="0" smtClean="0">
            <a:latin typeface="Times New Roman"/>
          </a:defRPr>
        </a:defPPr>
      </a:lstStyle>
    </a:txDef>
  </a:objectDefaults>
  <a:extraClrSchemeLst>
    <a:extraClrScheme>
      <a:clrScheme name="Default - 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14209</TotalTime>
  <Pages>0</Pages>
  <Words>2073</Words>
  <Characters>0</Characters>
  <Application>Microsoft Macintosh PowerPoint</Application>
  <PresentationFormat>On-screen Show (16:9)</PresentationFormat>
  <Lines>0</Lines>
  <Paragraphs>457</Paragraphs>
  <Slides>48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ＭＳ ゴシック</vt:lpstr>
      <vt:lpstr>Andale Mono</vt:lpstr>
      <vt:lpstr>Arial</vt:lpstr>
      <vt:lpstr>Bookman Old Style</vt:lpstr>
      <vt:lpstr>Calibri</vt:lpstr>
      <vt:lpstr>Courier</vt:lpstr>
      <vt:lpstr>Courier New</vt:lpstr>
      <vt:lpstr>Gill Sans</vt:lpstr>
      <vt:lpstr>Verdana</vt:lpstr>
      <vt:lpstr>Default - Title Slide</vt:lpstr>
      <vt:lpstr>PowerPoint Presentation</vt:lpstr>
      <vt:lpstr>How we’re using Zoom</vt:lpstr>
      <vt:lpstr>Why Vega-Lite?</vt:lpstr>
      <vt:lpstr>PowerPoint Presentation</vt:lpstr>
      <vt:lpstr>Do you want to go at your own pace?</vt:lpstr>
      <vt:lpstr>Some Data Terminology</vt:lpstr>
      <vt:lpstr>Data Tables</vt:lpstr>
      <vt:lpstr>Types of Attributes</vt:lpstr>
      <vt:lpstr>Examples</vt:lpstr>
      <vt:lpstr>What operations can you do?</vt:lpstr>
      <vt:lpstr>Quantitative, Ordinal, or Nominal?</vt:lpstr>
      <vt:lpstr>Quantitative, Ordinal, or Nominal?</vt:lpstr>
      <vt:lpstr>Encoding: Mapping Data to Visualization</vt:lpstr>
      <vt:lpstr>Marks, Channels, &amp; Encoding</vt:lpstr>
      <vt:lpstr>Marks: Graphical primitives that encode items or entities</vt:lpstr>
      <vt:lpstr>PowerPoint Presentation</vt:lpstr>
      <vt:lpstr>We can Construct a Mapping of Data Values to Perceptual Channels</vt:lpstr>
      <vt:lpstr>Encodings of Common Charts </vt:lpstr>
      <vt:lpstr>Bar Chart: Show relative counts</vt:lpstr>
      <vt:lpstr>Consider rotating for text readability</vt:lpstr>
      <vt:lpstr>Line Charts: Show trends</vt:lpstr>
      <vt:lpstr>Scatter Plots: show correlation</vt:lpstr>
      <vt:lpstr>Histograms: show distribution</vt:lpstr>
      <vt:lpstr>Vega-Lite</vt:lpstr>
      <vt:lpstr>Let’s go through this together!</vt:lpstr>
      <vt:lpstr>Open template.html in an editor too</vt:lpstr>
      <vt:lpstr>There’s also a Vega-Lite editor</vt:lpstr>
      <vt:lpstr>Vega-Lite can be embedded in a webpage</vt:lpstr>
      <vt:lpstr>General JSON Syntax: Lists</vt:lpstr>
      <vt:lpstr>Missing commas often lead to strange error messages</vt:lpstr>
      <vt:lpstr>General JSON Syntax: Objects</vt:lpstr>
      <vt:lpstr>General JSON Syntax</vt:lpstr>
      <vt:lpstr>Anatomy of a Vega-Lite specification</vt:lpstr>
      <vt:lpstr>Data can be a URL/file, variable name, or inline</vt:lpstr>
      <vt:lpstr>Several marks available</vt:lpstr>
      <vt:lpstr>Tooltips</vt:lpstr>
      <vt:lpstr>Small Example</vt:lpstr>
      <vt:lpstr>Exercise: Now that we’ve seen the small dataset, try a larger one</vt:lpstr>
      <vt:lpstr>Encoding: Mapping Data to Channels</vt:lpstr>
      <vt:lpstr>Exercise: Let’s encode Caffeine (mg) with size or color</vt:lpstr>
      <vt:lpstr>Aggregation of Data</vt:lpstr>
      <vt:lpstr>Exercise: Can you replicate the chart with the Starbucks Data?</vt:lpstr>
      <vt:lpstr>Exercise: Replicate this chart</vt:lpstr>
      <vt:lpstr>Aggregation of Data - Histograms</vt:lpstr>
      <vt:lpstr>Exercise: Can you replicate this histogram with the Starbucks Data?</vt:lpstr>
      <vt:lpstr>Temporal Data</vt:lpstr>
      <vt:lpstr>Exercise: Create this chart with the UFO Data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Love</dc:creator>
  <cp:lastModifiedBy>Isaacs, Katherine - (kisaacs)</cp:lastModifiedBy>
  <cp:revision>387</cp:revision>
  <cp:lastPrinted>2014-05-13T16:42:03Z</cp:lastPrinted>
  <dcterms:modified xsi:type="dcterms:W3CDTF">2021-05-17T23:39:40Z</dcterms:modified>
</cp:coreProperties>
</file>